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2"/>
  </p:notesMasterIdLst>
  <p:sldIdLst>
    <p:sldId id="256" r:id="rId2"/>
    <p:sldId id="273" r:id="rId3"/>
    <p:sldId id="275" r:id="rId4"/>
    <p:sldId id="270" r:id="rId5"/>
    <p:sldId id="257" r:id="rId6"/>
    <p:sldId id="258" r:id="rId7"/>
    <p:sldId id="265" r:id="rId8"/>
    <p:sldId id="260" r:id="rId9"/>
    <p:sldId id="261" r:id="rId10"/>
    <p:sldId id="266" r:id="rId11"/>
    <p:sldId id="262" r:id="rId12"/>
    <p:sldId id="264" r:id="rId13"/>
    <p:sldId id="263" r:id="rId14"/>
    <p:sldId id="267" r:id="rId15"/>
    <p:sldId id="269" r:id="rId16"/>
    <p:sldId id="259" r:id="rId17"/>
    <p:sldId id="271" r:id="rId18"/>
    <p:sldId id="276" r:id="rId19"/>
    <p:sldId id="278" r:id="rId20"/>
    <p:sldId id="279" r:id="rId21"/>
    <p:sldId id="280" r:id="rId22"/>
    <p:sldId id="281" r:id="rId23"/>
    <p:sldId id="282" r:id="rId24"/>
    <p:sldId id="283" r:id="rId25"/>
    <p:sldId id="284" r:id="rId26"/>
    <p:sldId id="285" r:id="rId27"/>
    <p:sldId id="287" r:id="rId28"/>
    <p:sldId id="288" r:id="rId29"/>
    <p:sldId id="289" r:id="rId30"/>
    <p:sldId id="291" r:id="rId31"/>
    <p:sldId id="292" r:id="rId32"/>
    <p:sldId id="293" r:id="rId33"/>
    <p:sldId id="294" r:id="rId34"/>
    <p:sldId id="295" r:id="rId35"/>
    <p:sldId id="296" r:id="rId36"/>
    <p:sldId id="300" r:id="rId37"/>
    <p:sldId id="301" r:id="rId38"/>
    <p:sldId id="309" r:id="rId39"/>
    <p:sldId id="310" r:id="rId40"/>
    <p:sldId id="268"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27" autoAdjust="0"/>
  </p:normalViewPr>
  <p:slideViewPr>
    <p:cSldViewPr>
      <p:cViewPr varScale="1">
        <p:scale>
          <a:sx n="40" d="100"/>
          <a:sy n="40" d="100"/>
        </p:scale>
        <p:origin x="845"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1031DF-596A-4CF4-973A-5FA8E2D9C017}" type="doc">
      <dgm:prSet loTypeId="urn:microsoft.com/office/officeart/2005/8/layout/hierarchy6" loCatId="hierarchy" qsTypeId="urn:microsoft.com/office/officeart/2005/8/quickstyle/simple2" qsCatId="simple" csTypeId="urn:microsoft.com/office/officeart/2005/8/colors/accent1_2" csCatId="accent1" phldr="1"/>
      <dgm:spPr/>
      <dgm:t>
        <a:bodyPr/>
        <a:lstStyle/>
        <a:p>
          <a:endParaRPr lang="en-US"/>
        </a:p>
      </dgm:t>
    </dgm:pt>
    <dgm:pt modelId="{9640E943-8E12-4193-A7D5-1496C16AE0A0}">
      <dgm:prSet phldrT="[Text]"/>
      <dgm:spPr/>
      <dgm:t>
        <a:bodyPr/>
        <a:lstStyle/>
        <a:p>
          <a:r>
            <a:rPr lang="en-US" dirty="0" smtClean="0"/>
            <a:t>Eviction Expungement</a:t>
          </a:r>
          <a:endParaRPr lang="en-US" dirty="0"/>
        </a:p>
      </dgm:t>
    </dgm:pt>
    <dgm:pt modelId="{BCE3A4CD-FBAC-4585-86AE-B7DBEBBA1796}" type="parTrans" cxnId="{44172EB3-D331-4D96-907E-8EDA2CA9374D}">
      <dgm:prSet/>
      <dgm:spPr/>
      <dgm:t>
        <a:bodyPr/>
        <a:lstStyle/>
        <a:p>
          <a:endParaRPr lang="en-US"/>
        </a:p>
      </dgm:t>
    </dgm:pt>
    <dgm:pt modelId="{DB56F074-51DD-433A-A302-CC7A687F7376}" type="sibTrans" cxnId="{44172EB3-D331-4D96-907E-8EDA2CA9374D}">
      <dgm:prSet/>
      <dgm:spPr/>
      <dgm:t>
        <a:bodyPr/>
        <a:lstStyle/>
        <a:p>
          <a:endParaRPr lang="en-US"/>
        </a:p>
      </dgm:t>
    </dgm:pt>
    <dgm:pt modelId="{A1DC82A5-B43F-4E96-80C4-A4A194083DFB}" type="asst">
      <dgm:prSet phldrT="[Text]"/>
      <dgm:spPr/>
      <dgm:t>
        <a:bodyPr/>
        <a:lstStyle/>
        <a:p>
          <a:r>
            <a:rPr lang="en-US" dirty="0" smtClean="0"/>
            <a:t>By Motion</a:t>
          </a:r>
          <a:endParaRPr lang="en-US" dirty="0"/>
        </a:p>
      </dgm:t>
    </dgm:pt>
    <dgm:pt modelId="{F8DB2B17-1D49-4EBF-9D26-A6A1FAA2C241}" type="parTrans" cxnId="{39C40E1B-61B7-428A-B331-63906CB5ED7D}">
      <dgm:prSet/>
      <dgm:spPr/>
      <dgm:t>
        <a:bodyPr/>
        <a:lstStyle/>
        <a:p>
          <a:endParaRPr lang="en-US"/>
        </a:p>
      </dgm:t>
    </dgm:pt>
    <dgm:pt modelId="{3AB8A1C0-4818-49D9-83F9-389DF4C70C45}" type="sibTrans" cxnId="{39C40E1B-61B7-428A-B331-63906CB5ED7D}">
      <dgm:prSet/>
      <dgm:spPr/>
      <dgm:t>
        <a:bodyPr/>
        <a:lstStyle/>
        <a:p>
          <a:endParaRPr lang="en-US"/>
        </a:p>
      </dgm:t>
    </dgm:pt>
    <dgm:pt modelId="{432B3954-6C82-42BD-AF28-490D48B97CE4}">
      <dgm:prSet phldrT="[Text]"/>
      <dgm:spPr/>
      <dgm:t>
        <a:bodyPr/>
        <a:lstStyle/>
        <a:p>
          <a:r>
            <a:rPr lang="en-US" dirty="0" smtClean="0"/>
            <a:t>Without basis in law or fact</a:t>
          </a:r>
          <a:endParaRPr lang="en-US" dirty="0"/>
        </a:p>
      </dgm:t>
    </dgm:pt>
    <dgm:pt modelId="{75E05EB4-14B0-4D00-8BB2-47B30DEB7413}" type="parTrans" cxnId="{1144F52A-D10E-496A-BC7E-749D4608B398}">
      <dgm:prSet/>
      <dgm:spPr/>
      <dgm:t>
        <a:bodyPr/>
        <a:lstStyle/>
        <a:p>
          <a:endParaRPr lang="en-US"/>
        </a:p>
      </dgm:t>
    </dgm:pt>
    <dgm:pt modelId="{88F85112-1C1D-4441-B5B4-3AFD6415201A}" type="sibTrans" cxnId="{1144F52A-D10E-496A-BC7E-749D4608B398}">
      <dgm:prSet/>
      <dgm:spPr/>
      <dgm:t>
        <a:bodyPr/>
        <a:lstStyle/>
        <a:p>
          <a:endParaRPr lang="en-US"/>
        </a:p>
      </dgm:t>
    </dgm:pt>
    <dgm:pt modelId="{7E5F4EB6-42A5-4440-B596-10B9BE006A6D}">
      <dgm:prSet phldrT="[Text]"/>
      <dgm:spPr/>
      <dgm:t>
        <a:bodyPr/>
        <a:lstStyle/>
        <a:p>
          <a:r>
            <a:rPr lang="en-US" dirty="0" smtClean="0"/>
            <a:t>In Court’s inherent authority</a:t>
          </a:r>
          <a:endParaRPr lang="en-US" dirty="0"/>
        </a:p>
      </dgm:t>
    </dgm:pt>
    <dgm:pt modelId="{7A353D2E-DC07-4314-9769-6AD17E7FE772}" type="parTrans" cxnId="{85B91AB0-F537-48B4-A882-E97D4CCAAA92}">
      <dgm:prSet/>
      <dgm:spPr/>
      <dgm:t>
        <a:bodyPr/>
        <a:lstStyle/>
        <a:p>
          <a:endParaRPr lang="en-US"/>
        </a:p>
      </dgm:t>
    </dgm:pt>
    <dgm:pt modelId="{8BA7A959-A3F2-4044-93EC-F14BA51A6E6E}" type="sibTrans" cxnId="{85B91AB0-F537-48B4-A882-E97D4CCAAA92}">
      <dgm:prSet/>
      <dgm:spPr/>
      <dgm:t>
        <a:bodyPr/>
        <a:lstStyle/>
        <a:p>
          <a:endParaRPr lang="en-US"/>
        </a:p>
      </dgm:t>
    </dgm:pt>
    <dgm:pt modelId="{D2A69CD6-83C2-4750-9160-068B0520237D}">
      <dgm:prSet phldrT="[Text]"/>
      <dgm:spPr/>
      <dgm:t>
        <a:bodyPr/>
        <a:lstStyle/>
        <a:p>
          <a:r>
            <a:rPr lang="en-US" dirty="0" smtClean="0"/>
            <a:t>By Agreement</a:t>
          </a:r>
          <a:endParaRPr lang="en-US" dirty="0"/>
        </a:p>
      </dgm:t>
    </dgm:pt>
    <dgm:pt modelId="{B205006F-812C-426D-BE86-FF461445589D}" type="parTrans" cxnId="{4A574023-368A-4807-9777-935B77DD1640}">
      <dgm:prSet/>
      <dgm:spPr/>
      <dgm:t>
        <a:bodyPr/>
        <a:lstStyle/>
        <a:p>
          <a:endParaRPr lang="en-US"/>
        </a:p>
      </dgm:t>
    </dgm:pt>
    <dgm:pt modelId="{E8AA2DDA-6AD1-4130-960E-2F3198DD341C}" type="sibTrans" cxnId="{4A574023-368A-4807-9777-935B77DD1640}">
      <dgm:prSet/>
      <dgm:spPr/>
      <dgm:t>
        <a:bodyPr/>
        <a:lstStyle/>
        <a:p>
          <a:endParaRPr lang="en-US"/>
        </a:p>
      </dgm:t>
    </dgm:pt>
    <dgm:pt modelId="{B46E0812-CBF6-46F4-8D71-8EE602857A70}" type="pres">
      <dgm:prSet presAssocID="{431031DF-596A-4CF4-973A-5FA8E2D9C017}" presName="mainComposite" presStyleCnt="0">
        <dgm:presLayoutVars>
          <dgm:chPref val="1"/>
          <dgm:dir/>
          <dgm:animOne val="branch"/>
          <dgm:animLvl val="lvl"/>
          <dgm:resizeHandles val="exact"/>
        </dgm:presLayoutVars>
      </dgm:prSet>
      <dgm:spPr/>
      <dgm:t>
        <a:bodyPr/>
        <a:lstStyle/>
        <a:p>
          <a:endParaRPr lang="en-US"/>
        </a:p>
      </dgm:t>
    </dgm:pt>
    <dgm:pt modelId="{BB203BC7-25F9-44B7-BF37-56BE8C3B2E7E}" type="pres">
      <dgm:prSet presAssocID="{431031DF-596A-4CF4-973A-5FA8E2D9C017}" presName="hierFlow" presStyleCnt="0"/>
      <dgm:spPr/>
    </dgm:pt>
    <dgm:pt modelId="{EE47A70A-78E0-45EE-AD48-B0FA1E6F8E3A}" type="pres">
      <dgm:prSet presAssocID="{431031DF-596A-4CF4-973A-5FA8E2D9C017}" presName="hierChild1" presStyleCnt="0">
        <dgm:presLayoutVars>
          <dgm:chPref val="1"/>
          <dgm:animOne val="branch"/>
          <dgm:animLvl val="lvl"/>
        </dgm:presLayoutVars>
      </dgm:prSet>
      <dgm:spPr/>
    </dgm:pt>
    <dgm:pt modelId="{AF5B729A-472C-4AAB-94DA-4302E078CE2C}" type="pres">
      <dgm:prSet presAssocID="{9640E943-8E12-4193-A7D5-1496C16AE0A0}" presName="Name14" presStyleCnt="0"/>
      <dgm:spPr/>
    </dgm:pt>
    <dgm:pt modelId="{D0E2FA6E-E249-4961-96B1-3DB4B5252801}" type="pres">
      <dgm:prSet presAssocID="{9640E943-8E12-4193-A7D5-1496C16AE0A0}" presName="level1Shape" presStyleLbl="node0" presStyleIdx="0" presStyleCnt="1">
        <dgm:presLayoutVars>
          <dgm:chPref val="3"/>
        </dgm:presLayoutVars>
      </dgm:prSet>
      <dgm:spPr/>
      <dgm:t>
        <a:bodyPr/>
        <a:lstStyle/>
        <a:p>
          <a:endParaRPr lang="en-US"/>
        </a:p>
      </dgm:t>
    </dgm:pt>
    <dgm:pt modelId="{F1089737-5765-428E-BF03-E2B6F623459B}" type="pres">
      <dgm:prSet presAssocID="{9640E943-8E12-4193-A7D5-1496C16AE0A0}" presName="hierChild2" presStyleCnt="0"/>
      <dgm:spPr/>
    </dgm:pt>
    <dgm:pt modelId="{C1970DFB-35B3-44F7-A3DA-4E8D34CF9577}" type="pres">
      <dgm:prSet presAssocID="{B205006F-812C-426D-BE86-FF461445589D}" presName="Name19" presStyleLbl="parChTrans1D2" presStyleIdx="0" presStyleCnt="2"/>
      <dgm:spPr/>
      <dgm:t>
        <a:bodyPr/>
        <a:lstStyle/>
        <a:p>
          <a:endParaRPr lang="en-US"/>
        </a:p>
      </dgm:t>
    </dgm:pt>
    <dgm:pt modelId="{5E44BD72-B5B0-4D75-AA60-12DEB0A67E47}" type="pres">
      <dgm:prSet presAssocID="{D2A69CD6-83C2-4750-9160-068B0520237D}" presName="Name21" presStyleCnt="0"/>
      <dgm:spPr/>
    </dgm:pt>
    <dgm:pt modelId="{17E5F76E-4738-4AB3-9F90-4639B57E3078}" type="pres">
      <dgm:prSet presAssocID="{D2A69CD6-83C2-4750-9160-068B0520237D}" presName="level2Shape" presStyleLbl="node2" presStyleIdx="0" presStyleCnt="1"/>
      <dgm:spPr/>
      <dgm:t>
        <a:bodyPr/>
        <a:lstStyle/>
        <a:p>
          <a:endParaRPr lang="en-US"/>
        </a:p>
      </dgm:t>
    </dgm:pt>
    <dgm:pt modelId="{507A69C0-7B6E-4316-AEEF-AB3DAE2FD8D8}" type="pres">
      <dgm:prSet presAssocID="{D2A69CD6-83C2-4750-9160-068B0520237D}" presName="hierChild3" presStyleCnt="0"/>
      <dgm:spPr/>
    </dgm:pt>
    <dgm:pt modelId="{1D27BEA4-AE3A-45BF-819C-B41DAE4BE088}" type="pres">
      <dgm:prSet presAssocID="{F8DB2B17-1D49-4EBF-9D26-A6A1FAA2C241}" presName="Name19" presStyleLbl="parChTrans1D2" presStyleIdx="1" presStyleCnt="2"/>
      <dgm:spPr/>
      <dgm:t>
        <a:bodyPr/>
        <a:lstStyle/>
        <a:p>
          <a:endParaRPr lang="en-US"/>
        </a:p>
      </dgm:t>
    </dgm:pt>
    <dgm:pt modelId="{CFF9830E-4A90-4DE5-888A-59D9EE196E0D}" type="pres">
      <dgm:prSet presAssocID="{A1DC82A5-B43F-4E96-80C4-A4A194083DFB}" presName="Name21" presStyleCnt="0"/>
      <dgm:spPr/>
    </dgm:pt>
    <dgm:pt modelId="{946DC756-DEFE-42CE-9FCD-E68C249192F6}" type="pres">
      <dgm:prSet presAssocID="{A1DC82A5-B43F-4E96-80C4-A4A194083DFB}" presName="level2Shape" presStyleLbl="asst1" presStyleIdx="0" presStyleCnt="1"/>
      <dgm:spPr/>
      <dgm:t>
        <a:bodyPr/>
        <a:lstStyle/>
        <a:p>
          <a:endParaRPr lang="en-US"/>
        </a:p>
      </dgm:t>
    </dgm:pt>
    <dgm:pt modelId="{212E99CB-96EA-4C13-BCE7-5A916A75CC76}" type="pres">
      <dgm:prSet presAssocID="{A1DC82A5-B43F-4E96-80C4-A4A194083DFB}" presName="hierChild3" presStyleCnt="0"/>
      <dgm:spPr/>
    </dgm:pt>
    <dgm:pt modelId="{D0F2A815-E776-4CF6-A1DC-3D9C753247DB}" type="pres">
      <dgm:prSet presAssocID="{75E05EB4-14B0-4D00-8BB2-47B30DEB7413}" presName="Name19" presStyleLbl="parChTrans1D3" presStyleIdx="0" presStyleCnt="2"/>
      <dgm:spPr/>
      <dgm:t>
        <a:bodyPr/>
        <a:lstStyle/>
        <a:p>
          <a:endParaRPr lang="en-US"/>
        </a:p>
      </dgm:t>
    </dgm:pt>
    <dgm:pt modelId="{1C930BA1-C740-4E7E-8546-858F6307E6DA}" type="pres">
      <dgm:prSet presAssocID="{432B3954-6C82-42BD-AF28-490D48B97CE4}" presName="Name21" presStyleCnt="0"/>
      <dgm:spPr/>
    </dgm:pt>
    <dgm:pt modelId="{66225100-F7B3-4C49-BA1C-4A3D48FEBD13}" type="pres">
      <dgm:prSet presAssocID="{432B3954-6C82-42BD-AF28-490D48B97CE4}" presName="level2Shape" presStyleLbl="node3" presStyleIdx="0" presStyleCnt="2"/>
      <dgm:spPr/>
      <dgm:t>
        <a:bodyPr/>
        <a:lstStyle/>
        <a:p>
          <a:endParaRPr lang="en-US"/>
        </a:p>
      </dgm:t>
    </dgm:pt>
    <dgm:pt modelId="{F62A86C5-0913-493E-9BF9-E13CC8F00453}" type="pres">
      <dgm:prSet presAssocID="{432B3954-6C82-42BD-AF28-490D48B97CE4}" presName="hierChild3" presStyleCnt="0"/>
      <dgm:spPr/>
    </dgm:pt>
    <dgm:pt modelId="{F7C6F3D3-2458-4F96-9B78-E5BE30268057}" type="pres">
      <dgm:prSet presAssocID="{7A353D2E-DC07-4314-9769-6AD17E7FE772}" presName="Name19" presStyleLbl="parChTrans1D3" presStyleIdx="1" presStyleCnt="2"/>
      <dgm:spPr/>
      <dgm:t>
        <a:bodyPr/>
        <a:lstStyle/>
        <a:p>
          <a:endParaRPr lang="en-US"/>
        </a:p>
      </dgm:t>
    </dgm:pt>
    <dgm:pt modelId="{C7B5B5D9-C92F-460E-80F8-E5CE4ADCFC1B}" type="pres">
      <dgm:prSet presAssocID="{7E5F4EB6-42A5-4440-B596-10B9BE006A6D}" presName="Name21" presStyleCnt="0"/>
      <dgm:spPr/>
    </dgm:pt>
    <dgm:pt modelId="{A19AEE84-F214-41A1-B26F-F800F3ADAEDE}" type="pres">
      <dgm:prSet presAssocID="{7E5F4EB6-42A5-4440-B596-10B9BE006A6D}" presName="level2Shape" presStyleLbl="node3" presStyleIdx="1" presStyleCnt="2"/>
      <dgm:spPr/>
      <dgm:t>
        <a:bodyPr/>
        <a:lstStyle/>
        <a:p>
          <a:endParaRPr lang="en-US"/>
        </a:p>
      </dgm:t>
    </dgm:pt>
    <dgm:pt modelId="{C9948DAE-2A53-40A5-9F3F-D10637041C63}" type="pres">
      <dgm:prSet presAssocID="{7E5F4EB6-42A5-4440-B596-10B9BE006A6D}" presName="hierChild3" presStyleCnt="0"/>
      <dgm:spPr/>
    </dgm:pt>
    <dgm:pt modelId="{FB4B8012-6525-49CB-AFA6-33780B753D16}" type="pres">
      <dgm:prSet presAssocID="{431031DF-596A-4CF4-973A-5FA8E2D9C017}" presName="bgShapesFlow" presStyleCnt="0"/>
      <dgm:spPr/>
    </dgm:pt>
  </dgm:ptLst>
  <dgm:cxnLst>
    <dgm:cxn modelId="{AC04A86E-4940-45C0-9CBA-917767706222}" type="presOf" srcId="{7E5F4EB6-42A5-4440-B596-10B9BE006A6D}" destId="{A19AEE84-F214-41A1-B26F-F800F3ADAEDE}" srcOrd="0" destOrd="0" presId="urn:microsoft.com/office/officeart/2005/8/layout/hierarchy6"/>
    <dgm:cxn modelId="{796D7AE0-7793-4229-8FF5-D3FF7C06D94B}" type="presOf" srcId="{432B3954-6C82-42BD-AF28-490D48B97CE4}" destId="{66225100-F7B3-4C49-BA1C-4A3D48FEBD13}" srcOrd="0" destOrd="0" presId="urn:microsoft.com/office/officeart/2005/8/layout/hierarchy6"/>
    <dgm:cxn modelId="{4A574023-368A-4807-9777-935B77DD1640}" srcId="{9640E943-8E12-4193-A7D5-1496C16AE0A0}" destId="{D2A69CD6-83C2-4750-9160-068B0520237D}" srcOrd="0" destOrd="0" parTransId="{B205006F-812C-426D-BE86-FF461445589D}" sibTransId="{E8AA2DDA-6AD1-4130-960E-2F3198DD341C}"/>
    <dgm:cxn modelId="{85FBA308-3046-41C1-95F5-23734AC3ED66}" type="presOf" srcId="{B205006F-812C-426D-BE86-FF461445589D}" destId="{C1970DFB-35B3-44F7-A3DA-4E8D34CF9577}" srcOrd="0" destOrd="0" presId="urn:microsoft.com/office/officeart/2005/8/layout/hierarchy6"/>
    <dgm:cxn modelId="{B92FFDDB-2C58-46C6-B2A6-DE8442EF054A}" type="presOf" srcId="{9640E943-8E12-4193-A7D5-1496C16AE0A0}" destId="{D0E2FA6E-E249-4961-96B1-3DB4B5252801}" srcOrd="0" destOrd="0" presId="urn:microsoft.com/office/officeart/2005/8/layout/hierarchy6"/>
    <dgm:cxn modelId="{68B56C24-AC45-42EE-8555-B8D52F56503D}" type="presOf" srcId="{D2A69CD6-83C2-4750-9160-068B0520237D}" destId="{17E5F76E-4738-4AB3-9F90-4639B57E3078}" srcOrd="0" destOrd="0" presId="urn:microsoft.com/office/officeart/2005/8/layout/hierarchy6"/>
    <dgm:cxn modelId="{D4256785-B24E-434F-A6FA-F841697A508E}" type="presOf" srcId="{75E05EB4-14B0-4D00-8BB2-47B30DEB7413}" destId="{D0F2A815-E776-4CF6-A1DC-3D9C753247DB}" srcOrd="0" destOrd="0" presId="urn:microsoft.com/office/officeart/2005/8/layout/hierarchy6"/>
    <dgm:cxn modelId="{85B91AB0-F537-48B4-A882-E97D4CCAAA92}" srcId="{A1DC82A5-B43F-4E96-80C4-A4A194083DFB}" destId="{7E5F4EB6-42A5-4440-B596-10B9BE006A6D}" srcOrd="1" destOrd="0" parTransId="{7A353D2E-DC07-4314-9769-6AD17E7FE772}" sibTransId="{8BA7A959-A3F2-4044-93EC-F14BA51A6E6E}"/>
    <dgm:cxn modelId="{44172EB3-D331-4D96-907E-8EDA2CA9374D}" srcId="{431031DF-596A-4CF4-973A-5FA8E2D9C017}" destId="{9640E943-8E12-4193-A7D5-1496C16AE0A0}" srcOrd="0" destOrd="0" parTransId="{BCE3A4CD-FBAC-4585-86AE-B7DBEBBA1796}" sibTransId="{DB56F074-51DD-433A-A302-CC7A687F7376}"/>
    <dgm:cxn modelId="{DEEED3EE-4A7E-488E-B328-A2CE6AA9ADAA}" type="presOf" srcId="{A1DC82A5-B43F-4E96-80C4-A4A194083DFB}" destId="{946DC756-DEFE-42CE-9FCD-E68C249192F6}" srcOrd="0" destOrd="0" presId="urn:microsoft.com/office/officeart/2005/8/layout/hierarchy6"/>
    <dgm:cxn modelId="{F639E575-1737-4B1A-8841-A00E0F67AA8C}" type="presOf" srcId="{7A353D2E-DC07-4314-9769-6AD17E7FE772}" destId="{F7C6F3D3-2458-4F96-9B78-E5BE30268057}" srcOrd="0" destOrd="0" presId="urn:microsoft.com/office/officeart/2005/8/layout/hierarchy6"/>
    <dgm:cxn modelId="{39C40E1B-61B7-428A-B331-63906CB5ED7D}" srcId="{9640E943-8E12-4193-A7D5-1496C16AE0A0}" destId="{A1DC82A5-B43F-4E96-80C4-A4A194083DFB}" srcOrd="1" destOrd="0" parTransId="{F8DB2B17-1D49-4EBF-9D26-A6A1FAA2C241}" sibTransId="{3AB8A1C0-4818-49D9-83F9-389DF4C70C45}"/>
    <dgm:cxn modelId="{94A12426-9D5E-4309-9E0F-CF2E1B212261}" type="presOf" srcId="{F8DB2B17-1D49-4EBF-9D26-A6A1FAA2C241}" destId="{1D27BEA4-AE3A-45BF-819C-B41DAE4BE088}" srcOrd="0" destOrd="0" presId="urn:microsoft.com/office/officeart/2005/8/layout/hierarchy6"/>
    <dgm:cxn modelId="{1144F52A-D10E-496A-BC7E-749D4608B398}" srcId="{A1DC82A5-B43F-4E96-80C4-A4A194083DFB}" destId="{432B3954-6C82-42BD-AF28-490D48B97CE4}" srcOrd="0" destOrd="0" parTransId="{75E05EB4-14B0-4D00-8BB2-47B30DEB7413}" sibTransId="{88F85112-1C1D-4441-B5B4-3AFD6415201A}"/>
    <dgm:cxn modelId="{4D5E98EC-001A-4A37-BDEB-EE775C980CE0}" type="presOf" srcId="{431031DF-596A-4CF4-973A-5FA8E2D9C017}" destId="{B46E0812-CBF6-46F4-8D71-8EE602857A70}" srcOrd="0" destOrd="0" presId="urn:microsoft.com/office/officeart/2005/8/layout/hierarchy6"/>
    <dgm:cxn modelId="{3A91531F-3442-4609-8EE8-960CCFA5C6FB}" type="presParOf" srcId="{B46E0812-CBF6-46F4-8D71-8EE602857A70}" destId="{BB203BC7-25F9-44B7-BF37-56BE8C3B2E7E}" srcOrd="0" destOrd="0" presId="urn:microsoft.com/office/officeart/2005/8/layout/hierarchy6"/>
    <dgm:cxn modelId="{C9616590-5A50-4FFC-8459-6A268DAAF6FF}" type="presParOf" srcId="{BB203BC7-25F9-44B7-BF37-56BE8C3B2E7E}" destId="{EE47A70A-78E0-45EE-AD48-B0FA1E6F8E3A}" srcOrd="0" destOrd="0" presId="urn:microsoft.com/office/officeart/2005/8/layout/hierarchy6"/>
    <dgm:cxn modelId="{5395C65E-E267-4239-BD9B-D7EE1A02EAA1}" type="presParOf" srcId="{EE47A70A-78E0-45EE-AD48-B0FA1E6F8E3A}" destId="{AF5B729A-472C-4AAB-94DA-4302E078CE2C}" srcOrd="0" destOrd="0" presId="urn:microsoft.com/office/officeart/2005/8/layout/hierarchy6"/>
    <dgm:cxn modelId="{9B48452A-D774-47E9-814E-63AD6CA319E2}" type="presParOf" srcId="{AF5B729A-472C-4AAB-94DA-4302E078CE2C}" destId="{D0E2FA6E-E249-4961-96B1-3DB4B5252801}" srcOrd="0" destOrd="0" presId="urn:microsoft.com/office/officeart/2005/8/layout/hierarchy6"/>
    <dgm:cxn modelId="{D63F92D4-1290-4DCA-BABE-3125FC4FF19C}" type="presParOf" srcId="{AF5B729A-472C-4AAB-94DA-4302E078CE2C}" destId="{F1089737-5765-428E-BF03-E2B6F623459B}" srcOrd="1" destOrd="0" presId="urn:microsoft.com/office/officeart/2005/8/layout/hierarchy6"/>
    <dgm:cxn modelId="{FCD12EB4-4841-4C9E-A733-43E03D80D628}" type="presParOf" srcId="{F1089737-5765-428E-BF03-E2B6F623459B}" destId="{C1970DFB-35B3-44F7-A3DA-4E8D34CF9577}" srcOrd="0" destOrd="0" presId="urn:microsoft.com/office/officeart/2005/8/layout/hierarchy6"/>
    <dgm:cxn modelId="{4C866DE1-58D5-43AC-9BE9-9C15D7CBE57F}" type="presParOf" srcId="{F1089737-5765-428E-BF03-E2B6F623459B}" destId="{5E44BD72-B5B0-4D75-AA60-12DEB0A67E47}" srcOrd="1" destOrd="0" presId="urn:microsoft.com/office/officeart/2005/8/layout/hierarchy6"/>
    <dgm:cxn modelId="{FC5C2D63-6B94-4592-B149-D27D73E4F5CD}" type="presParOf" srcId="{5E44BD72-B5B0-4D75-AA60-12DEB0A67E47}" destId="{17E5F76E-4738-4AB3-9F90-4639B57E3078}" srcOrd="0" destOrd="0" presId="urn:microsoft.com/office/officeart/2005/8/layout/hierarchy6"/>
    <dgm:cxn modelId="{BEDCB81F-EC9D-4113-8048-4558D846B9D5}" type="presParOf" srcId="{5E44BD72-B5B0-4D75-AA60-12DEB0A67E47}" destId="{507A69C0-7B6E-4316-AEEF-AB3DAE2FD8D8}" srcOrd="1" destOrd="0" presId="urn:microsoft.com/office/officeart/2005/8/layout/hierarchy6"/>
    <dgm:cxn modelId="{37EC255F-11B7-49BD-BDC9-4ABF600DB383}" type="presParOf" srcId="{F1089737-5765-428E-BF03-E2B6F623459B}" destId="{1D27BEA4-AE3A-45BF-819C-B41DAE4BE088}" srcOrd="2" destOrd="0" presId="urn:microsoft.com/office/officeart/2005/8/layout/hierarchy6"/>
    <dgm:cxn modelId="{4BEEAF55-3F55-4856-BF4C-0AA595D87067}" type="presParOf" srcId="{F1089737-5765-428E-BF03-E2B6F623459B}" destId="{CFF9830E-4A90-4DE5-888A-59D9EE196E0D}" srcOrd="3" destOrd="0" presId="urn:microsoft.com/office/officeart/2005/8/layout/hierarchy6"/>
    <dgm:cxn modelId="{8128A85E-52D5-497A-A795-2132FBBD334A}" type="presParOf" srcId="{CFF9830E-4A90-4DE5-888A-59D9EE196E0D}" destId="{946DC756-DEFE-42CE-9FCD-E68C249192F6}" srcOrd="0" destOrd="0" presId="urn:microsoft.com/office/officeart/2005/8/layout/hierarchy6"/>
    <dgm:cxn modelId="{92885D14-0DC8-4C40-9AF0-53FFB57D6928}" type="presParOf" srcId="{CFF9830E-4A90-4DE5-888A-59D9EE196E0D}" destId="{212E99CB-96EA-4C13-BCE7-5A916A75CC76}" srcOrd="1" destOrd="0" presId="urn:microsoft.com/office/officeart/2005/8/layout/hierarchy6"/>
    <dgm:cxn modelId="{996CA8C9-BF33-4776-B963-0C3E78615750}" type="presParOf" srcId="{212E99CB-96EA-4C13-BCE7-5A916A75CC76}" destId="{D0F2A815-E776-4CF6-A1DC-3D9C753247DB}" srcOrd="0" destOrd="0" presId="urn:microsoft.com/office/officeart/2005/8/layout/hierarchy6"/>
    <dgm:cxn modelId="{8910BE28-A72F-4472-BFBA-A9E36165A57C}" type="presParOf" srcId="{212E99CB-96EA-4C13-BCE7-5A916A75CC76}" destId="{1C930BA1-C740-4E7E-8546-858F6307E6DA}" srcOrd="1" destOrd="0" presId="urn:microsoft.com/office/officeart/2005/8/layout/hierarchy6"/>
    <dgm:cxn modelId="{3D81B96A-F698-49AF-830A-72C805A85862}" type="presParOf" srcId="{1C930BA1-C740-4E7E-8546-858F6307E6DA}" destId="{66225100-F7B3-4C49-BA1C-4A3D48FEBD13}" srcOrd="0" destOrd="0" presId="urn:microsoft.com/office/officeart/2005/8/layout/hierarchy6"/>
    <dgm:cxn modelId="{8E4060F0-4B8B-46A1-81F4-76CD3E8BFA0C}" type="presParOf" srcId="{1C930BA1-C740-4E7E-8546-858F6307E6DA}" destId="{F62A86C5-0913-493E-9BF9-E13CC8F00453}" srcOrd="1" destOrd="0" presId="urn:microsoft.com/office/officeart/2005/8/layout/hierarchy6"/>
    <dgm:cxn modelId="{49C49369-D999-4555-9974-8AEF5BB9BE14}" type="presParOf" srcId="{212E99CB-96EA-4C13-BCE7-5A916A75CC76}" destId="{F7C6F3D3-2458-4F96-9B78-E5BE30268057}" srcOrd="2" destOrd="0" presId="urn:microsoft.com/office/officeart/2005/8/layout/hierarchy6"/>
    <dgm:cxn modelId="{66DCF415-2271-4306-B176-76919EE3AF86}" type="presParOf" srcId="{212E99CB-96EA-4C13-BCE7-5A916A75CC76}" destId="{C7B5B5D9-C92F-460E-80F8-E5CE4ADCFC1B}" srcOrd="3" destOrd="0" presId="urn:microsoft.com/office/officeart/2005/8/layout/hierarchy6"/>
    <dgm:cxn modelId="{4A77836D-0B85-48D2-A9D8-C9609FB1059E}" type="presParOf" srcId="{C7B5B5D9-C92F-460E-80F8-E5CE4ADCFC1B}" destId="{A19AEE84-F214-41A1-B26F-F800F3ADAEDE}" srcOrd="0" destOrd="0" presId="urn:microsoft.com/office/officeart/2005/8/layout/hierarchy6"/>
    <dgm:cxn modelId="{1E6306F0-1036-4B81-8D41-BDEB07DEB31D}" type="presParOf" srcId="{C7B5B5D9-C92F-460E-80F8-E5CE4ADCFC1B}" destId="{C9948DAE-2A53-40A5-9F3F-D10637041C63}" srcOrd="1" destOrd="0" presId="urn:microsoft.com/office/officeart/2005/8/layout/hierarchy6"/>
    <dgm:cxn modelId="{954A8392-258F-4A4E-9C8B-BCE92EE6F7F4}" type="presParOf" srcId="{B46E0812-CBF6-46F4-8D71-8EE602857A70}" destId="{FB4B8012-6525-49CB-AFA6-33780B753D16}"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38DB72-D2D3-4F05-B6C8-117927A43E88}" type="datetimeFigureOut">
              <a:rPr lang="en-US" smtClean="0"/>
              <a:t>6/18/2018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5F87E0-52BD-4050-999A-8EF56896FD31}" type="slidenum">
              <a:rPr lang="en-US" smtClean="0"/>
              <a:t>‹#›</a:t>
            </a:fld>
            <a:endParaRPr lang="en-US"/>
          </a:p>
        </p:txBody>
      </p:sp>
    </p:spTree>
    <p:extLst>
      <p:ext uri="{BB962C8B-B14F-4D97-AF65-F5344CB8AC3E}">
        <p14:creationId xmlns:p14="http://schemas.microsoft.com/office/powerpoint/2010/main" val="2522151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Housing segregation:</a:t>
            </a:r>
            <a:r>
              <a:rPr lang="en-US" baseline="0" dirty="0" smtClean="0"/>
              <a:t> evictions are disproportionally represented in racially concentrated areas of poverty </a:t>
            </a:r>
          </a:p>
          <a:p>
            <a:r>
              <a:rPr lang="en-US" baseline="0" dirty="0" smtClean="0"/>
              <a:t>Milwaukee: 1 in 8, New Jersey: 1 in 6, Maine is 21%, and North Minneapolis is half of all tenants have been evicted in the last 3 years </a:t>
            </a:r>
          </a:p>
          <a:p>
            <a:endParaRPr lang="en-US" dirty="0"/>
          </a:p>
        </p:txBody>
      </p:sp>
      <p:sp>
        <p:nvSpPr>
          <p:cNvPr id="4" name="Slide Number Placeholder 3"/>
          <p:cNvSpPr>
            <a:spLocks noGrp="1"/>
          </p:cNvSpPr>
          <p:nvPr>
            <p:ph type="sldNum" sz="quarter" idx="10"/>
          </p:nvPr>
        </p:nvSpPr>
        <p:spPr/>
        <p:txBody>
          <a:bodyPr/>
          <a:lstStyle/>
          <a:p>
            <a:fld id="{6C5F87E0-52BD-4050-999A-8EF56896FD31}" type="slidenum">
              <a:rPr lang="en-US" smtClean="0"/>
              <a:t>5</a:t>
            </a:fld>
            <a:endParaRPr lang="en-US"/>
          </a:p>
        </p:txBody>
      </p:sp>
    </p:spTree>
    <p:extLst>
      <p:ext uri="{BB962C8B-B14F-4D97-AF65-F5344CB8AC3E}">
        <p14:creationId xmlns:p14="http://schemas.microsoft.com/office/powerpoint/2010/main" val="18870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Resolved in favor?</a:t>
            </a:r>
          </a:p>
          <a:p>
            <a:pPr lvl="1"/>
            <a:r>
              <a:rPr lang="en-US" dirty="0" smtClean="0"/>
              <a:t>Is there an admission of guilt, finding of guilt, or admission of facts on the record?</a:t>
            </a:r>
          </a:p>
          <a:p>
            <a:pPr lvl="2"/>
            <a:r>
              <a:rPr lang="en-US" dirty="0" smtClean="0"/>
              <a:t>No = Resolved in Favor</a:t>
            </a:r>
          </a:p>
          <a:p>
            <a:pPr lvl="3"/>
            <a:r>
              <a:rPr lang="en-US" dirty="0" smtClean="0"/>
              <a:t>No wait period</a:t>
            </a:r>
          </a:p>
          <a:p>
            <a:pPr lvl="3"/>
            <a:r>
              <a:rPr lang="en-US" dirty="0" smtClean="0"/>
              <a:t>no filing fee</a:t>
            </a:r>
          </a:p>
          <a:p>
            <a:pPr lvl="3"/>
            <a:r>
              <a:rPr lang="en-US" dirty="0" smtClean="0"/>
              <a:t>burden shifts to state to show that the state’s interest in access to the record outweighs the petitioner’s need for expungement</a:t>
            </a:r>
          </a:p>
          <a:p>
            <a:pPr lvl="2"/>
            <a:r>
              <a:rPr lang="en-US" dirty="0" smtClean="0"/>
              <a:t>Yes  = Not Resolved in Favor</a:t>
            </a:r>
          </a:p>
          <a:p>
            <a:r>
              <a:rPr lang="en-US" dirty="0" smtClean="0"/>
              <a:t>Not resolved in favor but no conviction?</a:t>
            </a:r>
          </a:p>
          <a:p>
            <a:pPr lvl="1"/>
            <a:r>
              <a:rPr lang="en-US" dirty="0" smtClean="0"/>
              <a:t>Stay of Adjudication or diversion </a:t>
            </a:r>
          </a:p>
          <a:p>
            <a:pPr lvl="1"/>
            <a:r>
              <a:rPr lang="en-US" dirty="0" smtClean="0"/>
              <a:t>1-year wait period </a:t>
            </a:r>
          </a:p>
          <a:p>
            <a:pPr lvl="1"/>
            <a:r>
              <a:rPr lang="en-US" dirty="0" smtClean="0"/>
              <a:t>Burden shift to state</a:t>
            </a:r>
          </a:p>
          <a:p>
            <a:pPr lvl="1"/>
            <a:r>
              <a:rPr lang="en-US" dirty="0" smtClean="0"/>
              <a:t>Filing fees </a:t>
            </a:r>
          </a:p>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25</a:t>
            </a:fld>
            <a:endParaRPr lang="en-US" dirty="0"/>
          </a:p>
        </p:txBody>
      </p:sp>
    </p:spTree>
    <p:extLst>
      <p:ext uri="{BB962C8B-B14F-4D97-AF65-F5344CB8AC3E}">
        <p14:creationId xmlns:p14="http://schemas.microsoft.com/office/powerpoint/2010/main" val="2131831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48ABBB-6394-4F15-AD3D-0024333BF270}" type="slidenum">
              <a:rPr lang="en-US" smtClean="0"/>
              <a:t>26</a:t>
            </a:fld>
            <a:endParaRPr lang="en-US" dirty="0"/>
          </a:p>
        </p:txBody>
      </p:sp>
    </p:spTree>
    <p:extLst>
      <p:ext uri="{BB962C8B-B14F-4D97-AF65-F5344CB8AC3E}">
        <p14:creationId xmlns:p14="http://schemas.microsoft.com/office/powerpoint/2010/main" val="1645390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48ABBB-6394-4F15-AD3D-0024333BF270}" type="slidenum">
              <a:rPr lang="en-US" smtClean="0"/>
              <a:t>27</a:t>
            </a:fld>
            <a:endParaRPr lang="en-US" dirty="0"/>
          </a:p>
        </p:txBody>
      </p:sp>
    </p:spTree>
    <p:extLst>
      <p:ext uri="{BB962C8B-B14F-4D97-AF65-F5344CB8AC3E}">
        <p14:creationId xmlns:p14="http://schemas.microsoft.com/office/powerpoint/2010/main" val="2682603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Assume</a:t>
            </a:r>
            <a:r>
              <a:rPr lang="en-US" baseline="0" dirty="0" smtClean="0"/>
              <a:t> the individual is coming to you today</a:t>
            </a:r>
          </a:p>
          <a:p>
            <a:endParaRPr lang="en-US" baseline="0" dirty="0" smtClean="0"/>
          </a:p>
          <a:p>
            <a:r>
              <a:rPr lang="en-US" baseline="0" dirty="0" smtClean="0"/>
              <a:t>Yes</a:t>
            </a:r>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28</a:t>
            </a:fld>
            <a:endParaRPr lang="en-US" dirty="0"/>
          </a:p>
        </p:txBody>
      </p:sp>
    </p:spTree>
    <p:extLst>
      <p:ext uri="{BB962C8B-B14F-4D97-AF65-F5344CB8AC3E}">
        <p14:creationId xmlns:p14="http://schemas.microsoft.com/office/powerpoint/2010/main" val="56528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a:t>
            </a:r>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29</a:t>
            </a:fld>
            <a:endParaRPr lang="en-US" dirty="0"/>
          </a:p>
        </p:txBody>
      </p:sp>
    </p:spTree>
    <p:extLst>
      <p:ext uri="{BB962C8B-B14F-4D97-AF65-F5344CB8AC3E}">
        <p14:creationId xmlns:p14="http://schemas.microsoft.com/office/powerpoint/2010/main" val="1700375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 outcome</a:t>
            </a:r>
            <a:r>
              <a:rPr lang="en-US" baseline="0" dirty="0" smtClean="0"/>
              <a:t> of that case is irrelevant….</a:t>
            </a:r>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30</a:t>
            </a:fld>
            <a:endParaRPr lang="en-US" dirty="0"/>
          </a:p>
        </p:txBody>
      </p:sp>
    </p:spTree>
    <p:extLst>
      <p:ext uri="{BB962C8B-B14F-4D97-AF65-F5344CB8AC3E}">
        <p14:creationId xmlns:p14="http://schemas.microsoft.com/office/powerpoint/2010/main" val="2912511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31</a:t>
            </a:fld>
            <a:endParaRPr lang="en-US" dirty="0"/>
          </a:p>
        </p:txBody>
      </p:sp>
    </p:spTree>
    <p:extLst>
      <p:ext uri="{BB962C8B-B14F-4D97-AF65-F5344CB8AC3E}">
        <p14:creationId xmlns:p14="http://schemas.microsoft.com/office/powerpoint/2010/main" val="23065557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32</a:t>
            </a:fld>
            <a:endParaRPr lang="en-US" dirty="0"/>
          </a:p>
        </p:txBody>
      </p:sp>
    </p:spTree>
    <p:extLst>
      <p:ext uri="{BB962C8B-B14F-4D97-AF65-F5344CB8AC3E}">
        <p14:creationId xmlns:p14="http://schemas.microsoft.com/office/powerpoint/2010/main" val="2306555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Yes…if no admission of guilty….need more information</a:t>
            </a:r>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33</a:t>
            </a:fld>
            <a:endParaRPr lang="en-US" dirty="0"/>
          </a:p>
        </p:txBody>
      </p:sp>
    </p:spTree>
    <p:extLst>
      <p:ext uri="{BB962C8B-B14F-4D97-AF65-F5344CB8AC3E}">
        <p14:creationId xmlns:p14="http://schemas.microsoft.com/office/powerpoint/2010/main" val="21618675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34</a:t>
            </a:fld>
            <a:endParaRPr lang="en-US" dirty="0"/>
          </a:p>
        </p:txBody>
      </p:sp>
    </p:spTree>
    <p:extLst>
      <p:ext uri="{BB962C8B-B14F-4D97-AF65-F5344CB8AC3E}">
        <p14:creationId xmlns:p14="http://schemas.microsoft.com/office/powerpoint/2010/main" val="3892084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5F87E0-52BD-4050-999A-8EF56896FD31}" type="slidenum">
              <a:rPr lang="en-US" smtClean="0"/>
              <a:t>15</a:t>
            </a:fld>
            <a:endParaRPr lang="en-US"/>
          </a:p>
        </p:txBody>
      </p:sp>
    </p:spTree>
    <p:extLst>
      <p:ext uri="{BB962C8B-B14F-4D97-AF65-F5344CB8AC3E}">
        <p14:creationId xmlns:p14="http://schemas.microsoft.com/office/powerpoint/2010/main" val="1409847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35</a:t>
            </a:fld>
            <a:endParaRPr lang="en-US" dirty="0"/>
          </a:p>
        </p:txBody>
      </p:sp>
    </p:spTree>
    <p:extLst>
      <p:ext uri="{BB962C8B-B14F-4D97-AF65-F5344CB8AC3E}">
        <p14:creationId xmlns:p14="http://schemas.microsoft.com/office/powerpoint/2010/main" val="38920840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48ABBB-6394-4F15-AD3D-0024333BF270}" type="slidenum">
              <a:rPr lang="en-US" smtClean="0"/>
              <a:t>36</a:t>
            </a:fld>
            <a:endParaRPr lang="en-US" dirty="0"/>
          </a:p>
        </p:txBody>
      </p:sp>
    </p:spTree>
    <p:extLst>
      <p:ext uri="{BB962C8B-B14F-4D97-AF65-F5344CB8AC3E}">
        <p14:creationId xmlns:p14="http://schemas.microsoft.com/office/powerpoint/2010/main" val="16988606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48ABBB-6394-4F15-AD3D-0024333BF270}" type="slidenum">
              <a:rPr lang="en-US" smtClean="0"/>
              <a:t>37</a:t>
            </a:fld>
            <a:endParaRPr lang="en-US" dirty="0"/>
          </a:p>
        </p:txBody>
      </p:sp>
    </p:spTree>
    <p:extLst>
      <p:ext uri="{BB962C8B-B14F-4D97-AF65-F5344CB8AC3E}">
        <p14:creationId xmlns:p14="http://schemas.microsoft.com/office/powerpoint/2010/main" val="1786325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6227" indent="-216227">
              <a:buAutoNum type="arabicPeriod"/>
            </a:pPr>
            <a:r>
              <a:rPr lang="en-US" dirty="0" smtClean="0"/>
              <a:t>Be</a:t>
            </a:r>
            <a:r>
              <a:rPr lang="en-US" baseline="0" dirty="0" smtClean="0"/>
              <a:t> pro active  </a:t>
            </a:r>
            <a:endParaRPr lang="en-US" dirty="0" smtClean="0"/>
          </a:p>
          <a:p>
            <a:pPr marL="216227" indent="-216227">
              <a:buAutoNum type="arabicPeriod"/>
            </a:pPr>
            <a:r>
              <a:rPr lang="en-US" dirty="0" smtClean="0"/>
              <a:t>Help document</a:t>
            </a:r>
            <a:r>
              <a:rPr lang="en-US" baseline="0" dirty="0" smtClean="0"/>
              <a:t> harm</a:t>
            </a:r>
          </a:p>
          <a:p>
            <a:pPr marL="216227" indent="-216227">
              <a:buAutoNum type="arabicPeriod"/>
            </a:pPr>
            <a:r>
              <a:rPr lang="en-US" baseline="0" dirty="0" smtClean="0"/>
              <a:t>Help provide proof of rehabilitation</a:t>
            </a:r>
          </a:p>
          <a:p>
            <a:pPr marL="216227" indent="-216227">
              <a:buAutoNum type="arabicPeriod"/>
            </a:pPr>
            <a:r>
              <a:rPr lang="en-US" baseline="0" dirty="0" smtClean="0"/>
              <a:t>Connect client with resources</a:t>
            </a:r>
          </a:p>
          <a:p>
            <a:pPr marL="216227" indent="-216227">
              <a:buAutoNum type="arabicPeriod"/>
            </a:pPr>
            <a:r>
              <a:rPr lang="en-US" baseline="0" dirty="0" smtClean="0"/>
              <a:t>Go to appointments with client</a:t>
            </a:r>
          </a:p>
          <a:p>
            <a:pPr marL="216227" indent="-216227">
              <a:buAutoNum type="arabicPeriod"/>
            </a:pPr>
            <a:r>
              <a:rPr lang="en-US" baseline="0" dirty="0" smtClean="0"/>
              <a:t>Help Client navigate the system</a:t>
            </a:r>
          </a:p>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38</a:t>
            </a:fld>
            <a:endParaRPr lang="en-US" dirty="0"/>
          </a:p>
        </p:txBody>
      </p:sp>
    </p:spTree>
    <p:extLst>
      <p:ext uri="{BB962C8B-B14F-4D97-AF65-F5344CB8AC3E}">
        <p14:creationId xmlns:p14="http://schemas.microsoft.com/office/powerpoint/2010/main" val="20669823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48ABBB-6394-4F15-AD3D-0024333BF270}" type="slidenum">
              <a:rPr lang="en-US" smtClean="0"/>
              <a:t>39</a:t>
            </a:fld>
            <a:endParaRPr lang="en-US" dirty="0"/>
          </a:p>
        </p:txBody>
      </p:sp>
    </p:spTree>
    <p:extLst>
      <p:ext uri="{BB962C8B-B14F-4D97-AF65-F5344CB8AC3E}">
        <p14:creationId xmlns:p14="http://schemas.microsoft.com/office/powerpoint/2010/main" val="1385212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Adult records available to the public forever even if the case was dismissed or the client was acquitted </a:t>
            </a:r>
          </a:p>
          <a:p>
            <a:r>
              <a:rPr lang="en-US" baseline="0" dirty="0" smtClean="0"/>
              <a:t>BCA for 15 years from the date released from probation</a:t>
            </a:r>
          </a:p>
        </p:txBody>
      </p:sp>
      <p:sp>
        <p:nvSpPr>
          <p:cNvPr id="4" name="Slide Number Placeholder 3"/>
          <p:cNvSpPr>
            <a:spLocks noGrp="1"/>
          </p:cNvSpPr>
          <p:nvPr>
            <p:ph type="sldNum" sz="quarter" idx="10"/>
          </p:nvPr>
        </p:nvSpPr>
        <p:spPr/>
        <p:txBody>
          <a:bodyPr/>
          <a:lstStyle/>
          <a:p>
            <a:fld id="{0248ABBB-6394-4F15-AD3D-0024333BF270}" type="slidenum">
              <a:rPr lang="en-US" smtClean="0"/>
              <a:t>18</a:t>
            </a:fld>
            <a:endParaRPr lang="en-US" dirty="0"/>
          </a:p>
        </p:txBody>
      </p:sp>
    </p:spTree>
    <p:extLst>
      <p:ext uri="{BB962C8B-B14F-4D97-AF65-F5344CB8AC3E}">
        <p14:creationId xmlns:p14="http://schemas.microsoft.com/office/powerpoint/2010/main" val="3930539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US" dirty="0" smtClean="0">
                <a:cs typeface="Courier New"/>
              </a:rPr>
              <a:t>The record can be reopened or disclosed by court order or under statutory authority </a:t>
            </a:r>
          </a:p>
          <a:p>
            <a:pPr lvl="3"/>
            <a:r>
              <a:rPr lang="en-US" sz="2300" dirty="0">
                <a:cs typeface="Courier New"/>
              </a:rPr>
              <a:t>Example: applicants for police jobs or subsequent criminal investigation, prosecution or sentencing, immigration</a:t>
            </a:r>
          </a:p>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19</a:t>
            </a:fld>
            <a:endParaRPr lang="en-US" dirty="0"/>
          </a:p>
        </p:txBody>
      </p:sp>
    </p:spTree>
    <p:extLst>
      <p:ext uri="{BB962C8B-B14F-4D97-AF65-F5344CB8AC3E}">
        <p14:creationId xmlns:p14="http://schemas.microsoft.com/office/powerpoint/2010/main" val="601662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Return of Arrest Records</a:t>
            </a:r>
          </a:p>
          <a:p>
            <a:pPr lvl="1"/>
            <a:r>
              <a:rPr lang="en-US" dirty="0" smtClean="0"/>
              <a:t>Minn. Stat § 299C.11</a:t>
            </a:r>
          </a:p>
          <a:p>
            <a:pPr lvl="1"/>
            <a:r>
              <a:rPr lang="en-US" dirty="0" smtClean="0"/>
              <a:t>Not really expungement, written request for return or destruction of records</a:t>
            </a:r>
          </a:p>
          <a:p>
            <a:pPr lvl="1"/>
            <a:r>
              <a:rPr lang="en-US" dirty="0" smtClean="0"/>
              <a:t>Requirements:</a:t>
            </a:r>
          </a:p>
          <a:p>
            <a:pPr lvl="2"/>
            <a:r>
              <a:rPr lang="en-US" dirty="0" smtClean="0"/>
              <a:t>Arrest-only or dismissal prior to finding of probable cause AND</a:t>
            </a:r>
          </a:p>
          <a:p>
            <a:pPr lvl="2"/>
            <a:r>
              <a:rPr lang="en-US" dirty="0" smtClean="0"/>
              <a:t>No felony or gross misdemeanor convictions in ten years preceding</a:t>
            </a:r>
          </a:p>
          <a:p>
            <a:r>
              <a:rPr lang="en-US" b="1" dirty="0" smtClean="0"/>
              <a:t>Juvenile Record Expungements</a:t>
            </a:r>
          </a:p>
          <a:p>
            <a:pPr lvl="1"/>
            <a:r>
              <a:rPr lang="en-US" dirty="0" smtClean="0"/>
              <a:t>Applies to juvenile delinquency records</a:t>
            </a:r>
          </a:p>
          <a:p>
            <a:pPr lvl="1"/>
            <a:r>
              <a:rPr lang="en-US" dirty="0" smtClean="0"/>
              <a:t>Minn. Stat. §  </a:t>
            </a:r>
            <a:r>
              <a:rPr lang="en-US" dirty="0" smtClean="0">
                <a:cs typeface="Courier New"/>
              </a:rPr>
              <a:t>260B.198, </a:t>
            </a:r>
            <a:r>
              <a:rPr lang="en-US" dirty="0" err="1" smtClean="0">
                <a:cs typeface="Courier New"/>
              </a:rPr>
              <a:t>subd</a:t>
            </a:r>
            <a:r>
              <a:rPr lang="en-US" dirty="0" smtClean="0">
                <a:cs typeface="Courier New"/>
              </a:rPr>
              <a:t>. 6</a:t>
            </a:r>
            <a:endParaRPr lang="en-US" dirty="0" smtClean="0"/>
          </a:p>
          <a:p>
            <a:r>
              <a:rPr lang="en-US" b="1" dirty="0" smtClean="0"/>
              <a:t>Statutory Expungements</a:t>
            </a:r>
          </a:p>
          <a:p>
            <a:pPr lvl="1"/>
            <a:r>
              <a:rPr lang="en-US" dirty="0" smtClean="0"/>
              <a:t>All Government Held Records</a:t>
            </a:r>
          </a:p>
          <a:p>
            <a:pPr lvl="1"/>
            <a:r>
              <a:rPr lang="en-US" dirty="0" smtClean="0"/>
              <a:t>Minn. Stat. § 609A.02</a:t>
            </a:r>
          </a:p>
          <a:p>
            <a:r>
              <a:rPr lang="en-US" b="1" dirty="0" smtClean="0"/>
              <a:t>Inherit Authority Expungements</a:t>
            </a:r>
          </a:p>
          <a:p>
            <a:pPr lvl="1"/>
            <a:r>
              <a:rPr lang="en-US" dirty="0" smtClean="0"/>
              <a:t>aka “Court Records Only”</a:t>
            </a:r>
          </a:p>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20</a:t>
            </a:fld>
            <a:endParaRPr lang="en-US" dirty="0"/>
          </a:p>
        </p:txBody>
      </p:sp>
    </p:spTree>
    <p:extLst>
      <p:ext uri="{BB962C8B-B14F-4D97-AF65-F5344CB8AC3E}">
        <p14:creationId xmlns:p14="http://schemas.microsoft.com/office/powerpoint/2010/main" val="3721700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48681" lvl="1" indent="-216227">
              <a:buFont typeface="+mj-lt"/>
              <a:buAutoNum type="arabicPeriod"/>
            </a:pPr>
            <a:r>
              <a:rPr lang="en-US" dirty="0" smtClean="0"/>
              <a:t>Age, education, experience, and background, including mental and emotional development, of the subject of the record at the time of commission of the offense</a:t>
            </a:r>
          </a:p>
          <a:p>
            <a:pPr marL="648681" lvl="1" indent="-216227">
              <a:buFont typeface="+mj-lt"/>
              <a:buAutoNum type="arabicPeriod"/>
            </a:pPr>
            <a:r>
              <a:rPr lang="en-US" dirty="0" smtClean="0"/>
              <a:t>Circumstances and nature and severity of the offense, including any aggravating or mitigating factors in the commission of the offense</a:t>
            </a:r>
          </a:p>
          <a:p>
            <a:pPr marL="648681" lvl="1" indent="-216227">
              <a:buFont typeface="+mj-lt"/>
              <a:buAutoNum type="arabicPeriod"/>
            </a:pPr>
            <a:r>
              <a:rPr lang="en-US" dirty="0" smtClean="0"/>
              <a:t>Victim and community impact, including age and vulnerability of the victim</a:t>
            </a:r>
          </a:p>
          <a:p>
            <a:pPr marL="648681" lvl="1" indent="-216227">
              <a:buFont typeface="+mj-lt"/>
              <a:buAutoNum type="arabicPeriod"/>
            </a:pPr>
            <a:r>
              <a:rPr lang="en-US" dirty="0" smtClean="0"/>
              <a:t>Level of participation of the subject of the record in the planning and carrying out of the offense, including familial or peer influence in the commission of the offense</a:t>
            </a:r>
          </a:p>
          <a:p>
            <a:pPr marL="648681" lvl="1" indent="-216227">
              <a:buFont typeface="+mj-lt"/>
              <a:buAutoNum type="arabicPeriod"/>
            </a:pPr>
            <a:r>
              <a:rPr lang="en-US" dirty="0" smtClean="0"/>
              <a:t>Juvenile delinquency and criminal history of the subject of the record</a:t>
            </a:r>
          </a:p>
          <a:p>
            <a:pPr marL="648681" lvl="1" indent="-216227">
              <a:buFont typeface="+mj-lt"/>
              <a:buAutoNum type="arabicPeriod"/>
            </a:pPr>
            <a:r>
              <a:rPr lang="en-US" dirty="0" smtClean="0"/>
              <a:t>Programming history of the subject of the record, including child welfare, school and community-based, and probation interventions, and the subject’s willingness to participate meaningfully in programming, probation, or both</a:t>
            </a:r>
          </a:p>
          <a:p>
            <a:pPr marL="648681" lvl="1" indent="-216227">
              <a:buFont typeface="+mj-lt"/>
              <a:buAutoNum type="arabicPeriod"/>
            </a:pPr>
            <a:r>
              <a:rPr lang="en-US" dirty="0" smtClean="0"/>
              <a:t>Other aggravating or mitigating circumstance bearing on the culpability or potential for rehabilitation of the subject</a:t>
            </a:r>
          </a:p>
          <a:p>
            <a:pPr marL="648681" lvl="1" indent="-216227">
              <a:buFont typeface="+mj-lt"/>
              <a:buAutoNum type="arabicPeriod"/>
            </a:pPr>
            <a:r>
              <a:rPr lang="en-US" dirty="0" smtClean="0"/>
              <a:t>Benefit that expungement would yield to the subject of the record in pursuing education, employment, housing, or other necessities</a:t>
            </a:r>
          </a:p>
          <a:p>
            <a:pPr marL="216227" indent="-216227">
              <a:buFont typeface="+mj-lt"/>
              <a:buAutoNum type="arabicPeriod"/>
            </a:pPr>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21</a:t>
            </a:fld>
            <a:endParaRPr lang="en-US" dirty="0"/>
          </a:p>
        </p:txBody>
      </p:sp>
    </p:spTree>
    <p:extLst>
      <p:ext uri="{BB962C8B-B14F-4D97-AF65-F5344CB8AC3E}">
        <p14:creationId xmlns:p14="http://schemas.microsoft.com/office/powerpoint/2010/main" val="1942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48ABBB-6394-4F15-AD3D-0024333BF270}" type="slidenum">
              <a:rPr lang="en-US" smtClean="0"/>
              <a:t>22</a:t>
            </a:fld>
            <a:endParaRPr lang="en-US" dirty="0"/>
          </a:p>
        </p:txBody>
      </p:sp>
    </p:spTree>
    <p:extLst>
      <p:ext uri="{BB962C8B-B14F-4D97-AF65-F5344CB8AC3E}">
        <p14:creationId xmlns:p14="http://schemas.microsoft.com/office/powerpoint/2010/main" val="4046587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23</a:t>
            </a:fld>
            <a:endParaRPr lang="en-US" dirty="0"/>
          </a:p>
        </p:txBody>
      </p:sp>
    </p:spTree>
    <p:extLst>
      <p:ext uri="{BB962C8B-B14F-4D97-AF65-F5344CB8AC3E}">
        <p14:creationId xmlns:p14="http://schemas.microsoft.com/office/powerpoint/2010/main" val="20643093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Inherent authority of court records only, except for  limited exceptions (constitutional violation, abuse of discretion in executive branch)</a:t>
            </a:r>
          </a:p>
          <a:p>
            <a:pPr lvl="1"/>
            <a:r>
              <a:rPr lang="en-US" dirty="0" smtClean="0"/>
              <a:t>May be useful if there is no BCA record (some petty misdemeanors and misdemeanors)</a:t>
            </a:r>
          </a:p>
          <a:p>
            <a:endParaRPr lang="en-US" dirty="0"/>
          </a:p>
        </p:txBody>
      </p:sp>
      <p:sp>
        <p:nvSpPr>
          <p:cNvPr id="4" name="Slide Number Placeholder 3"/>
          <p:cNvSpPr>
            <a:spLocks noGrp="1"/>
          </p:cNvSpPr>
          <p:nvPr>
            <p:ph type="sldNum" sz="quarter" idx="10"/>
          </p:nvPr>
        </p:nvSpPr>
        <p:spPr/>
        <p:txBody>
          <a:bodyPr/>
          <a:lstStyle/>
          <a:p>
            <a:fld id="{0248ABBB-6394-4F15-AD3D-0024333BF270}" type="slidenum">
              <a:rPr lang="en-US" smtClean="0"/>
              <a:t>24</a:t>
            </a:fld>
            <a:endParaRPr lang="en-US" dirty="0"/>
          </a:p>
        </p:txBody>
      </p:sp>
    </p:spTree>
    <p:extLst>
      <p:ext uri="{BB962C8B-B14F-4D97-AF65-F5344CB8AC3E}">
        <p14:creationId xmlns:p14="http://schemas.microsoft.com/office/powerpoint/2010/main" val="1327992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9DAA9AC-5550-4062-9BBF-BE089D67CBAE}" type="datetimeFigureOut">
              <a:rPr lang="en-US" smtClean="0"/>
              <a:t>6/18/2018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F28772D4-9D90-46F1-A77D-BFBE37866CCF}"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DAA9AC-5550-4062-9BBF-BE089D67CBAE}"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772D4-9D90-46F1-A77D-BFBE37866C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DAA9AC-5550-4062-9BBF-BE089D67CBAE}"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28772D4-9D90-46F1-A77D-BFBE37866C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DAA9AC-5550-4062-9BBF-BE089D67CBAE}"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8772D4-9D90-46F1-A77D-BFBE37866CCF}"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9DAA9AC-5550-4062-9BBF-BE089D67CBAE}" type="datetimeFigureOut">
              <a:rPr lang="en-US" smtClean="0"/>
              <a:t>6/18/2018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F28772D4-9D90-46F1-A77D-BFBE37866CCF}"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DAA9AC-5550-4062-9BBF-BE089D67CBAE}"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772D4-9D90-46F1-A77D-BFBE37866CCF}"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DAA9AC-5550-4062-9BBF-BE089D67CBAE}" type="datetimeFigureOut">
              <a:rPr lang="en-US" smtClean="0"/>
              <a:t>6/18/2018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8772D4-9D90-46F1-A77D-BFBE37866CCF}"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DAA9AC-5550-4062-9BBF-BE089D67CBAE}" type="datetimeFigureOut">
              <a:rPr lang="en-US" smtClean="0"/>
              <a:t>6/18/2018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8772D4-9D90-46F1-A77D-BFBE37866CCF}"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29DAA9AC-5550-4062-9BBF-BE089D67CBAE}" type="datetimeFigureOut">
              <a:rPr lang="en-US" smtClean="0"/>
              <a:t>6/18/2018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8772D4-9D90-46F1-A77D-BFBE37866C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DAA9AC-5550-4062-9BBF-BE089D67CBAE}"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28772D4-9D90-46F1-A77D-BFBE37866CCF}"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DAA9AC-5550-4062-9BBF-BE089D67CBAE}"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8772D4-9D90-46F1-A77D-BFBE37866CCF}"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9DAA9AC-5550-4062-9BBF-BE089D67CBAE}" type="datetimeFigureOut">
              <a:rPr lang="en-US" smtClean="0"/>
              <a:t>6/18/2018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F28772D4-9D90-46F1-A77D-BFBE37866C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justice4mn.org/a2j/"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www.mncourts.gov/"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www.lawhelpmn.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mailto:meghan.scully@smrls.org" TargetMode="External"/><Relationship Id="rId2" Type="http://schemas.openxmlformats.org/officeDocument/2006/relationships/hyperlink" Target="mailto:kristin.holmes@smrls.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r>
              <a:rPr lang="en-US" dirty="0" smtClean="0"/>
              <a:t>Kristin Holmes</a:t>
            </a:r>
          </a:p>
          <a:p>
            <a:endParaRPr lang="en-US" dirty="0"/>
          </a:p>
          <a:p>
            <a:r>
              <a:rPr lang="en-US" dirty="0" smtClean="0"/>
              <a:t>Meghan Scully</a:t>
            </a:r>
          </a:p>
          <a:p>
            <a:r>
              <a:rPr lang="en-US" dirty="0" smtClean="0"/>
              <a:t/>
            </a:r>
            <a:br>
              <a:rPr lang="en-US" dirty="0" smtClean="0"/>
            </a:br>
            <a:r>
              <a:rPr lang="en-US" dirty="0" smtClean="0"/>
              <a:t>Southern Minnesota Regional Legal Services </a:t>
            </a:r>
            <a:endParaRPr lang="en-US" dirty="0"/>
          </a:p>
        </p:txBody>
      </p:sp>
      <p:sp>
        <p:nvSpPr>
          <p:cNvPr id="2" name="Title 1"/>
          <p:cNvSpPr>
            <a:spLocks noGrp="1"/>
          </p:cNvSpPr>
          <p:nvPr>
            <p:ph type="title"/>
          </p:nvPr>
        </p:nvSpPr>
        <p:spPr/>
        <p:txBody>
          <a:bodyPr/>
          <a:lstStyle/>
          <a:p>
            <a:r>
              <a:rPr lang="en-US" dirty="0" smtClean="0"/>
              <a:t>Eviction Expungements</a:t>
            </a:r>
            <a:br>
              <a:rPr lang="en-US" dirty="0" smtClean="0"/>
            </a:br>
            <a:r>
              <a:rPr lang="en-US" dirty="0"/>
              <a:t/>
            </a:r>
            <a:br>
              <a:rPr lang="en-US" dirty="0"/>
            </a:br>
            <a:r>
              <a:rPr lang="en-US" dirty="0" smtClean="0"/>
              <a:t>Criminal record Expungements </a:t>
            </a:r>
            <a:endParaRPr lang="en-US" dirty="0"/>
          </a:p>
        </p:txBody>
      </p:sp>
    </p:spTree>
    <p:extLst>
      <p:ext uri="{BB962C8B-B14F-4D97-AF65-F5344CB8AC3E}">
        <p14:creationId xmlns:p14="http://schemas.microsoft.com/office/powerpoint/2010/main" val="2163810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0"/>
            <a:ext cx="8407892" cy="4605529"/>
          </a:xfrm>
        </p:spPr>
        <p:txBody>
          <a:bodyPr>
            <a:normAutofit/>
          </a:bodyPr>
          <a:lstStyle/>
          <a:p>
            <a:r>
              <a:rPr lang="en-US" dirty="0" smtClean="0"/>
              <a:t>504B.345 </a:t>
            </a:r>
            <a:r>
              <a:rPr lang="en-US" dirty="0" err="1" smtClean="0"/>
              <a:t>Subd</a:t>
            </a:r>
            <a:r>
              <a:rPr lang="en-US" dirty="0" smtClean="0"/>
              <a:t>. 1(c)(2):</a:t>
            </a:r>
            <a:endParaRPr lang="en-US" dirty="0"/>
          </a:p>
          <a:p>
            <a:pPr marL="365760" lvl="1" indent="0">
              <a:buNone/>
            </a:pPr>
            <a:r>
              <a:rPr lang="en-US" sz="2400" dirty="0" smtClean="0"/>
              <a:t>“[T]he </a:t>
            </a:r>
            <a:r>
              <a:rPr lang="en-US" sz="2400" dirty="0"/>
              <a:t>court may expunge the records relating to the action under the provisions of section 484.014 or </a:t>
            </a:r>
            <a:r>
              <a:rPr lang="en-US" sz="2400" u="sng" dirty="0"/>
              <a:t>under the court's inherent authority </a:t>
            </a:r>
            <a:r>
              <a:rPr lang="en-US" sz="2400" dirty="0"/>
              <a:t>at the time judgment is entered or after that time upon motion of the defendant</a:t>
            </a:r>
            <a:r>
              <a:rPr lang="en-US" sz="2400" dirty="0" smtClean="0"/>
              <a:t>.”</a:t>
            </a:r>
            <a:endParaRPr lang="en-US" dirty="0"/>
          </a:p>
          <a:p>
            <a:pPr lvl="1"/>
            <a:r>
              <a:rPr lang="en-US" sz="2000" dirty="0"/>
              <a:t>This is </a:t>
            </a:r>
            <a:r>
              <a:rPr lang="en-US" sz="2000" dirty="0" smtClean="0"/>
              <a:t>discretionary</a:t>
            </a:r>
            <a:endParaRPr lang="en-US" sz="2000" dirty="0"/>
          </a:p>
          <a:p>
            <a:pPr lvl="1"/>
            <a:r>
              <a:rPr lang="en-US" sz="2000" dirty="0" smtClean="0"/>
              <a:t>Look to mitigating factors: </a:t>
            </a:r>
          </a:p>
          <a:p>
            <a:pPr lvl="2"/>
            <a:r>
              <a:rPr lang="en-US" dirty="0" smtClean="0"/>
              <a:t>no money owed to landlord</a:t>
            </a:r>
          </a:p>
          <a:p>
            <a:pPr lvl="2"/>
            <a:r>
              <a:rPr lang="en-US" dirty="0" smtClean="0"/>
              <a:t>still living in the unit</a:t>
            </a:r>
          </a:p>
          <a:p>
            <a:pPr lvl="2"/>
            <a:r>
              <a:rPr lang="en-US" dirty="0" smtClean="0"/>
              <a:t>victim of domestic violence whose break-lease was rejected</a:t>
            </a:r>
          </a:p>
          <a:p>
            <a:pPr lvl="2"/>
            <a:r>
              <a:rPr lang="en-US" dirty="0" smtClean="0"/>
              <a:t>cannot find another place to rent because of UD</a:t>
            </a:r>
          </a:p>
          <a:p>
            <a:pPr lvl="2"/>
            <a:endParaRPr lang="en-US" dirty="0" smtClean="0"/>
          </a:p>
        </p:txBody>
      </p:sp>
      <p:sp>
        <p:nvSpPr>
          <p:cNvPr id="3" name="Title 2"/>
          <p:cNvSpPr>
            <a:spLocks noGrp="1"/>
          </p:cNvSpPr>
          <p:nvPr>
            <p:ph type="title"/>
          </p:nvPr>
        </p:nvSpPr>
        <p:spPr/>
        <p:txBody>
          <a:bodyPr/>
          <a:lstStyle/>
          <a:p>
            <a:r>
              <a:rPr lang="en-US" dirty="0" smtClean="0"/>
              <a:t>INHERENT AUTHORITY EXPUNGEMENT MOTION</a:t>
            </a:r>
            <a:endParaRPr lang="en-US" dirty="0"/>
          </a:p>
        </p:txBody>
      </p:sp>
    </p:spTree>
    <p:extLst>
      <p:ext uri="{BB962C8B-B14F-4D97-AF65-F5344CB8AC3E}">
        <p14:creationId xmlns:p14="http://schemas.microsoft.com/office/powerpoint/2010/main" val="702347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sz="2800" dirty="0" smtClean="0"/>
          </a:p>
          <a:p>
            <a:r>
              <a:rPr lang="en-US" sz="2800" dirty="0" smtClean="0"/>
              <a:t>Fill out sample motion form (</a:t>
            </a:r>
            <a:r>
              <a:rPr lang="en-US" sz="2800" dirty="0" err="1" smtClean="0"/>
              <a:t>LawHelpMN</a:t>
            </a:r>
            <a:r>
              <a:rPr lang="en-US" sz="2800" dirty="0" smtClean="0"/>
              <a:t> or court website) and IFP/fee waiver</a:t>
            </a:r>
            <a:endParaRPr lang="en-US" sz="2800" dirty="0"/>
          </a:p>
          <a:p>
            <a:r>
              <a:rPr lang="en-US" sz="2800" dirty="0"/>
              <a:t>Go to the courthouse where eviction was filed</a:t>
            </a:r>
          </a:p>
          <a:p>
            <a:r>
              <a:rPr lang="en-US" sz="2800" dirty="0" smtClean="0"/>
              <a:t>Ask </a:t>
            </a:r>
            <a:r>
              <a:rPr lang="en-US" sz="2800" dirty="0"/>
              <a:t>the court for a hearing date</a:t>
            </a:r>
          </a:p>
          <a:p>
            <a:r>
              <a:rPr lang="en-US" sz="2800" dirty="0"/>
              <a:t>Mail a copy of the motion papers to the </a:t>
            </a:r>
            <a:r>
              <a:rPr lang="en-US" sz="2800" dirty="0" smtClean="0"/>
              <a:t>owner/landlord</a:t>
            </a:r>
            <a:endParaRPr lang="en-US" sz="2800" dirty="0"/>
          </a:p>
          <a:p>
            <a:r>
              <a:rPr lang="en-US" sz="2800" dirty="0"/>
              <a:t>File an affidavit of service with the </a:t>
            </a:r>
            <a:r>
              <a:rPr lang="en-US" sz="2800" dirty="0" smtClean="0"/>
              <a:t>court</a:t>
            </a:r>
          </a:p>
          <a:p>
            <a:r>
              <a:rPr lang="en-US" sz="2800" dirty="0" smtClean="0"/>
              <a:t>(Show up to court date) </a:t>
            </a:r>
            <a:endParaRPr lang="en-US" sz="2800" dirty="0"/>
          </a:p>
          <a:p>
            <a:endParaRPr lang="en-US" dirty="0"/>
          </a:p>
        </p:txBody>
      </p:sp>
      <p:sp>
        <p:nvSpPr>
          <p:cNvPr id="3" name="Title 2"/>
          <p:cNvSpPr>
            <a:spLocks noGrp="1"/>
          </p:cNvSpPr>
          <p:nvPr>
            <p:ph type="title"/>
          </p:nvPr>
        </p:nvSpPr>
        <p:spPr/>
        <p:txBody>
          <a:bodyPr/>
          <a:lstStyle/>
          <a:p>
            <a:r>
              <a:rPr lang="en-US" dirty="0" smtClean="0"/>
              <a:t>HOW TO FILE A MOTION</a:t>
            </a:r>
            <a:endParaRPr lang="en-US" dirty="0"/>
          </a:p>
        </p:txBody>
      </p:sp>
    </p:spTree>
    <p:extLst>
      <p:ext uri="{BB962C8B-B14F-4D97-AF65-F5344CB8AC3E}">
        <p14:creationId xmlns:p14="http://schemas.microsoft.com/office/powerpoint/2010/main" val="1458173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800" b="1" dirty="0" smtClean="0"/>
          </a:p>
          <a:p>
            <a:r>
              <a:rPr lang="en-US" sz="2800" b="1" dirty="0" smtClean="0"/>
              <a:t>Money</a:t>
            </a:r>
            <a:r>
              <a:rPr lang="en-US" dirty="0" smtClean="0"/>
              <a:t>: If a tenant owes the </a:t>
            </a:r>
            <a:r>
              <a:rPr lang="en-US" dirty="0"/>
              <a:t>landlord money, the court will likely NOT grant the expungement</a:t>
            </a:r>
            <a:r>
              <a:rPr lang="en-US" dirty="0" smtClean="0"/>
              <a:t>.</a:t>
            </a:r>
          </a:p>
          <a:p>
            <a:pPr marL="45720" indent="0">
              <a:buNone/>
            </a:pPr>
            <a:endParaRPr lang="en-US" dirty="0"/>
          </a:p>
          <a:p>
            <a:r>
              <a:rPr lang="en-US" sz="2800" b="1" dirty="0" smtClean="0"/>
              <a:t>Lost at trial</a:t>
            </a:r>
            <a:r>
              <a:rPr lang="en-US" dirty="0" smtClean="0"/>
              <a:t>: If the eviction case went to </a:t>
            </a:r>
            <a:r>
              <a:rPr lang="en-US" dirty="0"/>
              <a:t>trial and </a:t>
            </a:r>
            <a:r>
              <a:rPr lang="en-US" dirty="0" smtClean="0"/>
              <a:t>the tenant </a:t>
            </a:r>
            <a:r>
              <a:rPr lang="en-US" dirty="0"/>
              <a:t>lost, the court will likely NOT grant the expungement</a:t>
            </a:r>
            <a:r>
              <a:rPr lang="en-US" dirty="0" smtClean="0"/>
              <a:t>.</a:t>
            </a:r>
          </a:p>
          <a:p>
            <a:pPr marL="45720" indent="0">
              <a:buNone/>
            </a:pPr>
            <a:endParaRPr lang="en-US" dirty="0" smtClean="0"/>
          </a:p>
          <a:p>
            <a:r>
              <a:rPr lang="en-US" sz="2800" b="1" dirty="0" smtClean="0"/>
              <a:t>Contested hearing</a:t>
            </a:r>
            <a:r>
              <a:rPr lang="en-US" dirty="0" smtClean="0"/>
              <a:t>: Landlord and/or attorney for the landlord can show up to court date and contest expungement </a:t>
            </a:r>
            <a:endParaRPr lang="en-US" dirty="0"/>
          </a:p>
          <a:p>
            <a:endParaRPr lang="en-US" dirty="0"/>
          </a:p>
        </p:txBody>
      </p:sp>
      <p:sp>
        <p:nvSpPr>
          <p:cNvPr id="3" name="Title 2"/>
          <p:cNvSpPr>
            <a:spLocks noGrp="1"/>
          </p:cNvSpPr>
          <p:nvPr>
            <p:ph type="title"/>
          </p:nvPr>
        </p:nvSpPr>
        <p:spPr/>
        <p:txBody>
          <a:bodyPr/>
          <a:lstStyle/>
          <a:p>
            <a:r>
              <a:rPr lang="en-US" dirty="0" smtClean="0"/>
              <a:t>BARRIERS TO EXPUNGEMENT</a:t>
            </a:r>
            <a:endParaRPr lang="en-US" dirty="0"/>
          </a:p>
        </p:txBody>
      </p:sp>
    </p:spTree>
    <p:extLst>
      <p:ext uri="{BB962C8B-B14F-4D97-AF65-F5344CB8AC3E}">
        <p14:creationId xmlns:p14="http://schemas.microsoft.com/office/powerpoint/2010/main" val="38715674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sz="2400" dirty="0" smtClean="0"/>
              <a:t>The parties can agree that the case will be expunged </a:t>
            </a:r>
          </a:p>
          <a:p>
            <a:pPr lvl="2"/>
            <a:r>
              <a:rPr lang="en-US" i="1" dirty="0" smtClean="0"/>
              <a:t>Requires </a:t>
            </a:r>
            <a:r>
              <a:rPr lang="en-US" i="1" u="sng" dirty="0" smtClean="0"/>
              <a:t>no</a:t>
            </a:r>
            <a:r>
              <a:rPr lang="en-US" i="1" dirty="0" smtClean="0"/>
              <a:t> court appearance</a:t>
            </a:r>
          </a:p>
          <a:p>
            <a:pPr marL="640080" lvl="2" indent="0">
              <a:buNone/>
            </a:pPr>
            <a:endParaRPr lang="en-US" i="1" dirty="0" smtClean="0"/>
          </a:p>
          <a:p>
            <a:r>
              <a:rPr lang="en-US" sz="2400" dirty="0" smtClean="0"/>
              <a:t>Can by done through Stipulation or Affidavit of Compliance</a:t>
            </a:r>
          </a:p>
          <a:p>
            <a:pPr lvl="1"/>
            <a:r>
              <a:rPr lang="en-US" dirty="0"/>
              <a:t>Tenant should ask owner/landlord about this at the eviction hearing </a:t>
            </a:r>
          </a:p>
          <a:p>
            <a:pPr lvl="2"/>
            <a:r>
              <a:rPr lang="en-US" dirty="0"/>
              <a:t>Often will agree </a:t>
            </a:r>
            <a:r>
              <a:rPr lang="en-US" i="1" dirty="0"/>
              <a:t>“upon compliance” </a:t>
            </a:r>
            <a:r>
              <a:rPr lang="en-US" dirty="0" smtClean="0"/>
              <a:t>with Settlement Agreement</a:t>
            </a:r>
            <a:endParaRPr lang="en-US" dirty="0"/>
          </a:p>
          <a:p>
            <a:pPr lvl="2"/>
            <a:r>
              <a:rPr lang="en-US" dirty="0"/>
              <a:t>Put it in writing in the Settlement </a:t>
            </a:r>
            <a:r>
              <a:rPr lang="en-US" dirty="0" smtClean="0"/>
              <a:t>Agreement</a:t>
            </a:r>
          </a:p>
          <a:p>
            <a:pPr marL="365760" lvl="1" indent="0">
              <a:buNone/>
            </a:pPr>
            <a:endParaRPr lang="en-US" dirty="0"/>
          </a:p>
          <a:p>
            <a:r>
              <a:rPr lang="en-US" sz="2400" dirty="0" smtClean="0"/>
              <a:t>If already complied (or case to be dismissed) at first appearance, try to get it immediately  </a:t>
            </a:r>
          </a:p>
          <a:p>
            <a:pPr marL="365760" lvl="1" indent="0">
              <a:buNone/>
            </a:pPr>
            <a:endParaRPr lang="en-US" dirty="0"/>
          </a:p>
        </p:txBody>
      </p:sp>
      <p:sp>
        <p:nvSpPr>
          <p:cNvPr id="3" name="Title 2"/>
          <p:cNvSpPr>
            <a:spLocks noGrp="1"/>
          </p:cNvSpPr>
          <p:nvPr>
            <p:ph type="title"/>
          </p:nvPr>
        </p:nvSpPr>
        <p:spPr/>
        <p:txBody>
          <a:bodyPr/>
          <a:lstStyle/>
          <a:p>
            <a:r>
              <a:rPr lang="en-US" dirty="0" smtClean="0"/>
              <a:t>EXPUNGEMENT BY AGREEMENT</a:t>
            </a:r>
            <a:endParaRPr lang="en-US" dirty="0"/>
          </a:p>
        </p:txBody>
      </p:sp>
    </p:spTree>
    <p:extLst>
      <p:ext uri="{BB962C8B-B14F-4D97-AF65-F5344CB8AC3E}">
        <p14:creationId xmlns:p14="http://schemas.microsoft.com/office/powerpoint/2010/main" val="894534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Check MNCIS to make sure the case no longer appears </a:t>
            </a:r>
          </a:p>
          <a:p>
            <a:r>
              <a:rPr lang="en-US" dirty="0" smtClean="0"/>
              <a:t>Send expungement Order to Tenant Screening Agencies</a:t>
            </a:r>
          </a:p>
          <a:p>
            <a:pPr lvl="1"/>
            <a:r>
              <a:rPr lang="en-US" dirty="0"/>
              <a:t>Court often provides a list </a:t>
            </a:r>
            <a:r>
              <a:rPr lang="en-US" dirty="0" smtClean="0"/>
              <a:t>of agencies</a:t>
            </a:r>
            <a:endParaRPr lang="en-US" dirty="0"/>
          </a:p>
          <a:p>
            <a:pPr lvl="1"/>
            <a:r>
              <a:rPr lang="en-US" dirty="0"/>
              <a:t>Also available on </a:t>
            </a:r>
            <a:r>
              <a:rPr lang="en-US" dirty="0" err="1"/>
              <a:t>LawHelpMN</a:t>
            </a:r>
            <a:r>
              <a:rPr lang="en-US" dirty="0"/>
              <a:t> under “Housing—Expunging an Eviction Case” </a:t>
            </a:r>
          </a:p>
          <a:p>
            <a:pPr lvl="1"/>
            <a:r>
              <a:rPr lang="en-US" dirty="0"/>
              <a:t>Mail out a copy of Order to every agency listed </a:t>
            </a:r>
            <a:endParaRPr lang="en-US" dirty="0" smtClean="0"/>
          </a:p>
          <a:p>
            <a:pPr marL="274320" lvl="1" indent="-228600">
              <a:buClr>
                <a:schemeClr val="accent1"/>
              </a:buClr>
              <a:buFont typeface="Wingdings 2" pitchFamily="18" charset="2"/>
              <a:buChar char=""/>
            </a:pPr>
            <a:r>
              <a:rPr lang="en-US" sz="2000" dirty="0" smtClean="0"/>
              <a:t> </a:t>
            </a:r>
            <a:r>
              <a:rPr lang="en-US" sz="2000" dirty="0"/>
              <a:t>Upon request, Tenant Screening Agencies will notify anyone who received a tenant’s report (within the last 6 months) of the expungement </a:t>
            </a:r>
            <a:endParaRPr lang="en-US" sz="2000" dirty="0" smtClean="0"/>
          </a:p>
          <a:p>
            <a:pPr marL="274320" lvl="1" indent="-228600">
              <a:buClr>
                <a:schemeClr val="accent1"/>
              </a:buClr>
              <a:buFont typeface="Wingdings 2" pitchFamily="18" charset="2"/>
              <a:buChar char=""/>
            </a:pPr>
            <a:r>
              <a:rPr lang="en-US" sz="2000" dirty="0" smtClean="0"/>
              <a:t>If tenant has problems in the future, they can request their own Tenant Screening Report to check for errors </a:t>
            </a:r>
          </a:p>
          <a:p>
            <a:pPr lvl="1"/>
            <a:endParaRPr lang="en-US" dirty="0"/>
          </a:p>
        </p:txBody>
      </p:sp>
      <p:sp>
        <p:nvSpPr>
          <p:cNvPr id="3" name="Title 2"/>
          <p:cNvSpPr>
            <a:spLocks noGrp="1"/>
          </p:cNvSpPr>
          <p:nvPr>
            <p:ph type="title"/>
          </p:nvPr>
        </p:nvSpPr>
        <p:spPr/>
        <p:txBody>
          <a:bodyPr/>
          <a:lstStyle/>
          <a:p>
            <a:r>
              <a:rPr lang="en-US" dirty="0" smtClean="0"/>
              <a:t>Follow-ups after expungement</a:t>
            </a:r>
            <a:endParaRPr lang="en-US" dirty="0"/>
          </a:p>
        </p:txBody>
      </p:sp>
    </p:spTree>
    <p:extLst>
      <p:ext uri="{BB962C8B-B14F-4D97-AF65-F5344CB8AC3E}">
        <p14:creationId xmlns:p14="http://schemas.microsoft.com/office/powerpoint/2010/main" val="3965697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sz="2800" dirty="0" smtClean="0"/>
              <a:t>SMRLS and other agencies working on new initiatives:</a:t>
            </a:r>
          </a:p>
          <a:p>
            <a:pPr lvl="1"/>
            <a:r>
              <a:rPr lang="en-US" sz="2000" dirty="0" smtClean="0"/>
              <a:t>Expungement clinics, asking for expungement immediately</a:t>
            </a:r>
          </a:p>
          <a:p>
            <a:pPr lvl="1"/>
            <a:r>
              <a:rPr lang="en-US" sz="2000" dirty="0" smtClean="0"/>
              <a:t>Requesting more “inherent authority” expungements outside the Metro area  </a:t>
            </a:r>
          </a:p>
          <a:p>
            <a:pPr lvl="1"/>
            <a:r>
              <a:rPr lang="en-US" sz="2000" smtClean="0"/>
              <a:t>UD filing </a:t>
            </a:r>
            <a:r>
              <a:rPr lang="en-US" sz="2000" dirty="0" smtClean="0"/>
              <a:t>not public until disposition </a:t>
            </a:r>
          </a:p>
          <a:p>
            <a:pPr lvl="1"/>
            <a:r>
              <a:rPr lang="en-US" sz="2000" dirty="0" smtClean="0"/>
              <a:t>Automatic expungement in certain circumstances </a:t>
            </a:r>
            <a:endParaRPr lang="en-US" sz="2000" dirty="0"/>
          </a:p>
        </p:txBody>
      </p:sp>
      <p:sp>
        <p:nvSpPr>
          <p:cNvPr id="3" name="Title 2"/>
          <p:cNvSpPr>
            <a:spLocks noGrp="1"/>
          </p:cNvSpPr>
          <p:nvPr>
            <p:ph type="title"/>
          </p:nvPr>
        </p:nvSpPr>
        <p:spPr/>
        <p:txBody>
          <a:bodyPr/>
          <a:lstStyle/>
          <a:p>
            <a:r>
              <a:rPr lang="en-US" dirty="0" smtClean="0"/>
              <a:t>New possibilities</a:t>
            </a:r>
            <a:endParaRPr lang="en-US" dirty="0"/>
          </a:p>
        </p:txBody>
      </p:sp>
    </p:spTree>
    <p:extLst>
      <p:ext uri="{BB962C8B-B14F-4D97-AF65-F5344CB8AC3E}">
        <p14:creationId xmlns:p14="http://schemas.microsoft.com/office/powerpoint/2010/main" val="2147607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Desmond, Matthew, Forced Out, New Yorker (February 8, 2016), available </a:t>
            </a:r>
            <a:r>
              <a:rPr lang="en-US" dirty="0" smtClean="0"/>
              <a:t>at http</a:t>
            </a:r>
            <a:r>
              <a:rPr lang="en-US" dirty="0"/>
              <a:t>://</a:t>
            </a:r>
            <a:r>
              <a:rPr lang="en-US" dirty="0" smtClean="0"/>
              <a:t>www.newyorker.com/magazine</a:t>
            </a:r>
            <a:endParaRPr lang="en-US" dirty="0"/>
          </a:p>
          <a:p>
            <a:pPr marL="45720" indent="0">
              <a:buNone/>
            </a:pPr>
            <a:r>
              <a:rPr lang="en-US" dirty="0" smtClean="0"/>
              <a:t>   /2016/02/08/forced-out.</a:t>
            </a:r>
            <a:endParaRPr lang="en-US" dirty="0"/>
          </a:p>
          <a:p>
            <a:r>
              <a:rPr lang="en-US" dirty="0"/>
              <a:t>Dewan, </a:t>
            </a:r>
            <a:r>
              <a:rPr lang="en-US" dirty="0" err="1"/>
              <a:t>Shaila</a:t>
            </a:r>
            <a:r>
              <a:rPr lang="en-US" dirty="0"/>
              <a:t>, Evictions Soar in Hot Market; Renters Suffer, New York Times (August 28, 2014), </a:t>
            </a:r>
            <a:r>
              <a:rPr lang="en-US" dirty="0" smtClean="0"/>
              <a:t>available at http</a:t>
            </a:r>
            <a:r>
              <a:rPr lang="en-US" dirty="0"/>
              <a:t>://www.nytimes.com/2014/08/29/us/evictions-soar-in-hot-market-renters-suffer.html?_</a:t>
            </a:r>
            <a:r>
              <a:rPr lang="en-US" dirty="0" smtClean="0"/>
              <a:t>r=0</a:t>
            </a:r>
            <a:endParaRPr lang="en-US" dirty="0"/>
          </a:p>
          <a:p>
            <a:r>
              <a:rPr lang="en-US" dirty="0" smtClean="0"/>
              <a:t>Evictions </a:t>
            </a:r>
            <a:r>
              <a:rPr lang="en-US" dirty="0"/>
              <a:t>in Minneapolis, Minneapolis Innovation </a:t>
            </a:r>
            <a:r>
              <a:rPr lang="en-US" dirty="0" smtClean="0"/>
              <a:t>Team</a:t>
            </a:r>
            <a:r>
              <a:rPr lang="en-US" dirty="0"/>
              <a:t>, July </a:t>
            </a:r>
            <a:r>
              <a:rPr lang="en-US" dirty="0" smtClean="0"/>
              <a:t>2016</a:t>
            </a:r>
          </a:p>
          <a:p>
            <a:r>
              <a:rPr lang="en-US" dirty="0"/>
              <a:t>Expunging an Eviction Case, available at https://www.lawhelpmn.org/issues/housing/expungement-of-eviction-records</a:t>
            </a:r>
          </a:p>
        </p:txBody>
      </p:sp>
      <p:sp>
        <p:nvSpPr>
          <p:cNvPr id="3" name="Title 2"/>
          <p:cNvSpPr>
            <a:spLocks noGrp="1"/>
          </p:cNvSpPr>
          <p:nvPr>
            <p:ph type="title"/>
          </p:nvPr>
        </p:nvSpPr>
        <p:spPr/>
        <p:txBody>
          <a:bodyPr/>
          <a:lstStyle/>
          <a:p>
            <a:r>
              <a:rPr lang="en-US" dirty="0" smtClean="0"/>
              <a:t>Sources</a:t>
            </a:r>
            <a:endParaRPr lang="en-US" dirty="0"/>
          </a:p>
        </p:txBody>
      </p:sp>
    </p:spTree>
    <p:extLst>
      <p:ext uri="{BB962C8B-B14F-4D97-AF65-F5344CB8AC3E}">
        <p14:creationId xmlns:p14="http://schemas.microsoft.com/office/powerpoint/2010/main" val="2879600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Meghan Scully</a:t>
            </a:r>
            <a:endParaRPr lang="en-US" dirty="0"/>
          </a:p>
        </p:txBody>
      </p:sp>
      <p:sp>
        <p:nvSpPr>
          <p:cNvPr id="4" name="Title 3"/>
          <p:cNvSpPr>
            <a:spLocks noGrp="1"/>
          </p:cNvSpPr>
          <p:nvPr>
            <p:ph type="title"/>
          </p:nvPr>
        </p:nvSpPr>
        <p:spPr/>
        <p:txBody>
          <a:bodyPr/>
          <a:lstStyle/>
          <a:p>
            <a:r>
              <a:rPr lang="en-US" dirty="0" smtClean="0"/>
              <a:t>Criminal Record Expungement</a:t>
            </a:r>
            <a:endParaRPr lang="en-US" dirty="0"/>
          </a:p>
        </p:txBody>
      </p:sp>
    </p:spTree>
    <p:extLst>
      <p:ext uri="{BB962C8B-B14F-4D97-AF65-F5344CB8AC3E}">
        <p14:creationId xmlns:p14="http://schemas.microsoft.com/office/powerpoint/2010/main" val="1773975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Criminal Records</a:t>
            </a:r>
            <a:endParaRPr lang="en-US" dirty="0"/>
          </a:p>
        </p:txBody>
      </p:sp>
      <p:sp>
        <p:nvSpPr>
          <p:cNvPr id="3" name="Content Placeholder 2"/>
          <p:cNvSpPr>
            <a:spLocks noGrp="1"/>
          </p:cNvSpPr>
          <p:nvPr>
            <p:ph idx="1"/>
          </p:nvPr>
        </p:nvSpPr>
        <p:spPr/>
        <p:txBody>
          <a:bodyPr>
            <a:normAutofit lnSpcReduction="10000"/>
          </a:bodyPr>
          <a:lstStyle/>
          <a:p>
            <a:r>
              <a:rPr lang="en-US" sz="2600" dirty="0" smtClean="0">
                <a:cs typeface="Courier New"/>
              </a:rPr>
              <a:t>Records </a:t>
            </a:r>
            <a:r>
              <a:rPr lang="en-US" sz="2600" dirty="0">
                <a:cs typeface="Courier New"/>
              </a:rPr>
              <a:t>are created at nearly every contact with the justice system</a:t>
            </a:r>
          </a:p>
          <a:p>
            <a:pPr lvl="1"/>
            <a:r>
              <a:rPr lang="en-US" sz="2600" dirty="0">
                <a:cs typeface="Courier New"/>
              </a:rPr>
              <a:t>Arrest, corrections, courts, probation</a:t>
            </a:r>
          </a:p>
          <a:p>
            <a:r>
              <a:rPr lang="en-US" sz="2600" dirty="0" smtClean="0"/>
              <a:t>Many </a:t>
            </a:r>
            <a:r>
              <a:rPr lang="en-US" sz="2600" dirty="0"/>
              <a:t>a</a:t>
            </a:r>
            <a:r>
              <a:rPr lang="en-US" sz="2600" dirty="0" smtClean="0"/>
              <a:t>gencies </a:t>
            </a:r>
            <a:r>
              <a:rPr lang="en-US" sz="2600" dirty="0"/>
              <a:t>maintain the records</a:t>
            </a:r>
          </a:p>
          <a:p>
            <a:pPr lvl="1"/>
            <a:r>
              <a:rPr lang="en-US" sz="2600" dirty="0"/>
              <a:t>Bureau of Criminal Apprehension (BCA), courts, police, sheriff, city attorney, county attorney, diversion programs, probation, corrections, </a:t>
            </a:r>
            <a:r>
              <a:rPr lang="en-US" sz="2600" dirty="0" smtClean="0"/>
              <a:t>MN Department </a:t>
            </a:r>
            <a:r>
              <a:rPr lang="en-US" sz="2600" dirty="0"/>
              <a:t>of Human Services (DHS), </a:t>
            </a:r>
            <a:r>
              <a:rPr lang="en-US" sz="2600" dirty="0" smtClean="0"/>
              <a:t>MN Department </a:t>
            </a:r>
            <a:r>
              <a:rPr lang="en-US" sz="2600" dirty="0"/>
              <a:t>of </a:t>
            </a:r>
            <a:r>
              <a:rPr lang="en-US" sz="2600" dirty="0" smtClean="0"/>
              <a:t>Health (MDH), </a:t>
            </a:r>
            <a:r>
              <a:rPr lang="en-US" sz="2600" dirty="0"/>
              <a:t>FBI</a:t>
            </a:r>
          </a:p>
          <a:p>
            <a:r>
              <a:rPr lang="en-US" sz="2600" b="1" dirty="0" smtClean="0"/>
              <a:t>Private </a:t>
            </a:r>
            <a:r>
              <a:rPr lang="en-US" sz="2600" b="1" dirty="0"/>
              <a:t>data companies </a:t>
            </a:r>
            <a:r>
              <a:rPr lang="en-US" sz="2600" dirty="0"/>
              <a:t>collect records and sell background </a:t>
            </a:r>
            <a:r>
              <a:rPr lang="en-US" sz="2600" dirty="0" smtClean="0"/>
              <a:t>checks</a:t>
            </a:r>
            <a:endParaRPr lang="en-US" sz="2600" dirty="0"/>
          </a:p>
          <a:p>
            <a:endParaRPr lang="en-US" dirty="0"/>
          </a:p>
        </p:txBody>
      </p:sp>
    </p:spTree>
    <p:extLst>
      <p:ext uri="{BB962C8B-B14F-4D97-AF65-F5344CB8AC3E}">
        <p14:creationId xmlns:p14="http://schemas.microsoft.com/office/powerpoint/2010/main" val="2137985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Criminal Record Expungement?</a:t>
            </a:r>
            <a:endParaRPr lang="en-US" dirty="0"/>
          </a:p>
        </p:txBody>
      </p:sp>
      <p:sp>
        <p:nvSpPr>
          <p:cNvPr id="3" name="Content Placeholder 2"/>
          <p:cNvSpPr>
            <a:spLocks noGrp="1"/>
          </p:cNvSpPr>
          <p:nvPr>
            <p:ph idx="1"/>
          </p:nvPr>
        </p:nvSpPr>
        <p:spPr>
          <a:xfrm>
            <a:off x="457200" y="1600200"/>
            <a:ext cx="8229600" cy="4800600"/>
          </a:xfrm>
        </p:spPr>
        <p:txBody>
          <a:bodyPr>
            <a:noAutofit/>
          </a:bodyPr>
          <a:lstStyle/>
          <a:p>
            <a:pPr lvl="1"/>
            <a:r>
              <a:rPr lang="en-US" sz="3200" dirty="0" smtClean="0"/>
              <a:t>Expungement is the process of going to court to ask a judge to seal a record and prohibit future disclosure of the record. </a:t>
            </a:r>
            <a:endParaRPr lang="en-US" sz="3200" dirty="0" smtClean="0">
              <a:cs typeface="Courier New"/>
            </a:endParaRPr>
          </a:p>
          <a:p>
            <a:pPr lvl="1"/>
            <a:endParaRPr lang="en-US" sz="3200" dirty="0" smtClean="0">
              <a:cs typeface="Courier New"/>
            </a:endParaRPr>
          </a:p>
          <a:p>
            <a:pPr lvl="1"/>
            <a:r>
              <a:rPr lang="en-US" sz="3200" dirty="0" smtClean="0">
                <a:cs typeface="Courier New"/>
              </a:rPr>
              <a:t>Expungement </a:t>
            </a:r>
            <a:r>
              <a:rPr lang="en-US" sz="3200" b="1" i="1" dirty="0" smtClean="0">
                <a:cs typeface="Courier New"/>
              </a:rPr>
              <a:t>does not </a:t>
            </a:r>
            <a:r>
              <a:rPr lang="en-US" sz="3200" dirty="0" smtClean="0">
                <a:cs typeface="Courier New"/>
              </a:rPr>
              <a:t>mean erasing, eliminating, or destroying the record.</a:t>
            </a:r>
          </a:p>
          <a:p>
            <a:pPr marL="457200" lvl="1" indent="0">
              <a:buNone/>
            </a:pPr>
            <a:endParaRPr lang="en-US" sz="2400" dirty="0" smtClean="0">
              <a:cs typeface="Courier New"/>
            </a:endParaRPr>
          </a:p>
        </p:txBody>
      </p:sp>
    </p:spTree>
    <p:extLst>
      <p:ext uri="{BB962C8B-B14F-4D97-AF65-F5344CB8AC3E}">
        <p14:creationId xmlns:p14="http://schemas.microsoft.com/office/powerpoint/2010/main" val="613195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b="1" dirty="0"/>
              <a:t>Southern Minnesota Regional Legal Services (SMRLS) </a:t>
            </a:r>
            <a:r>
              <a:rPr lang="en-US" i="1" dirty="0"/>
              <a:t>provides, free, high quality legal help to low-income people in critical </a:t>
            </a:r>
            <a:r>
              <a:rPr lang="en-US" i="1" u="sng" dirty="0"/>
              <a:t>civil matters</a:t>
            </a:r>
            <a:r>
              <a:rPr lang="en-US" i="1" dirty="0"/>
              <a:t>. </a:t>
            </a:r>
            <a:endParaRPr lang="en-US" i="1" dirty="0" smtClean="0"/>
          </a:p>
          <a:p>
            <a:pPr marL="0" indent="0">
              <a:buNone/>
            </a:pPr>
            <a:endParaRPr lang="en-US" dirty="0"/>
          </a:p>
          <a:p>
            <a:pPr lvl="1"/>
            <a:r>
              <a:rPr lang="en-US" sz="2000" dirty="0"/>
              <a:t>Founded in </a:t>
            </a:r>
            <a:r>
              <a:rPr lang="en-US" sz="2000" b="1" dirty="0"/>
              <a:t>1909</a:t>
            </a:r>
            <a:r>
              <a:rPr lang="en-US" sz="2000" dirty="0"/>
              <a:t>, SMRLS is the oldest legal aid provider in the state</a:t>
            </a:r>
            <a:r>
              <a:rPr lang="en-US" sz="2000" dirty="0" smtClean="0"/>
              <a:t>.</a:t>
            </a:r>
          </a:p>
          <a:p>
            <a:pPr marL="365760" lvl="1" indent="0">
              <a:buNone/>
            </a:pPr>
            <a:endParaRPr lang="en-US" sz="2000" dirty="0"/>
          </a:p>
          <a:p>
            <a:pPr lvl="1"/>
            <a:r>
              <a:rPr lang="en-US" sz="2000" dirty="0"/>
              <a:t>Serving residents in </a:t>
            </a:r>
            <a:r>
              <a:rPr lang="en-US" sz="2000" b="1" dirty="0"/>
              <a:t>33</a:t>
            </a:r>
            <a:r>
              <a:rPr lang="en-US" sz="2000" dirty="0"/>
              <a:t> </a:t>
            </a:r>
            <a:r>
              <a:rPr lang="en-US" sz="2000" dirty="0" smtClean="0"/>
              <a:t>counties</a:t>
            </a:r>
          </a:p>
          <a:p>
            <a:pPr lvl="1"/>
            <a:endParaRPr lang="en-US" sz="2000" dirty="0"/>
          </a:p>
          <a:p>
            <a:pPr lvl="1"/>
            <a:r>
              <a:rPr lang="en-US" sz="2000" b="1" dirty="0"/>
              <a:t>9</a:t>
            </a:r>
            <a:r>
              <a:rPr lang="en-US" sz="2000" dirty="0"/>
              <a:t> Offices</a:t>
            </a:r>
          </a:p>
          <a:p>
            <a:pPr lvl="2"/>
            <a:r>
              <a:rPr lang="en-US" sz="1800" dirty="0"/>
              <a:t>St. Paul (2), Shakopee, Albert Lea, Mankato, Moorhead, Rochester, Winona, Worthington</a:t>
            </a:r>
          </a:p>
          <a:p>
            <a:pPr marL="45720"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SMRLS</a:t>
            </a:r>
            <a:endParaRPr lang="en-US" dirty="0"/>
          </a:p>
        </p:txBody>
      </p:sp>
    </p:spTree>
    <p:extLst>
      <p:ext uri="{BB962C8B-B14F-4D97-AF65-F5344CB8AC3E}">
        <p14:creationId xmlns:p14="http://schemas.microsoft.com/office/powerpoint/2010/main" val="425603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a:t/>
            </a:r>
            <a:br>
              <a:rPr lang="en-US" dirty="0"/>
            </a:br>
            <a:r>
              <a:rPr lang="en-US" dirty="0" smtClean="0"/>
              <a:t>Types of Criminal Record Expungements</a:t>
            </a:r>
            <a:br>
              <a:rPr lang="en-US" dirty="0" smtClean="0"/>
            </a:br>
            <a:r>
              <a:rPr lang="en-US" dirty="0"/>
              <a:t/>
            </a:r>
            <a:br>
              <a:rPr lang="en-US" dirty="0"/>
            </a:br>
            <a:endParaRPr lang="en-US" dirty="0"/>
          </a:p>
        </p:txBody>
      </p:sp>
      <p:sp>
        <p:nvSpPr>
          <p:cNvPr id="3" name="Content Placeholder 2"/>
          <p:cNvSpPr>
            <a:spLocks noGrp="1"/>
          </p:cNvSpPr>
          <p:nvPr>
            <p:ph idx="1"/>
          </p:nvPr>
        </p:nvSpPr>
        <p:spPr/>
        <p:txBody>
          <a:bodyPr>
            <a:normAutofit/>
          </a:bodyPr>
          <a:lstStyle/>
          <a:p>
            <a:endParaRPr lang="en-US" sz="2800" dirty="0" smtClean="0"/>
          </a:p>
          <a:p>
            <a:r>
              <a:rPr lang="en-US" sz="2800" dirty="0" smtClean="0"/>
              <a:t>Return of Arrest Records</a:t>
            </a:r>
          </a:p>
          <a:p>
            <a:r>
              <a:rPr lang="en-US" sz="2800" dirty="0" smtClean="0"/>
              <a:t>Inherit Authority Expungements</a:t>
            </a:r>
            <a:endParaRPr lang="en-US" dirty="0" smtClean="0"/>
          </a:p>
          <a:p>
            <a:r>
              <a:rPr lang="en-US" sz="2800" dirty="0"/>
              <a:t>Juvenile </a:t>
            </a:r>
            <a:r>
              <a:rPr lang="en-US" sz="2800" dirty="0" smtClean="0"/>
              <a:t>Record Expungements</a:t>
            </a:r>
            <a:endParaRPr lang="en-US" sz="2800" dirty="0"/>
          </a:p>
          <a:p>
            <a:r>
              <a:rPr lang="en-US" sz="2800" dirty="0" smtClean="0"/>
              <a:t>Statutory Expungements</a:t>
            </a:r>
          </a:p>
          <a:p>
            <a:endParaRPr lang="en-US" dirty="0" smtClean="0"/>
          </a:p>
          <a:p>
            <a:endParaRPr lang="en-US" dirty="0"/>
          </a:p>
        </p:txBody>
      </p:sp>
    </p:spTree>
    <p:extLst>
      <p:ext uri="{BB962C8B-B14F-4D97-AF65-F5344CB8AC3E}">
        <p14:creationId xmlns:p14="http://schemas.microsoft.com/office/powerpoint/2010/main" val="27157197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Juvenile Record Expungement </a:t>
            </a:r>
            <a:endParaRPr lang="en-US" dirty="0"/>
          </a:p>
        </p:txBody>
      </p:sp>
      <p:sp>
        <p:nvSpPr>
          <p:cNvPr id="3" name="Content Placeholder 2"/>
          <p:cNvSpPr>
            <a:spLocks noGrp="1"/>
          </p:cNvSpPr>
          <p:nvPr>
            <p:ph idx="1"/>
          </p:nvPr>
        </p:nvSpPr>
        <p:spPr>
          <a:xfrm>
            <a:off x="457200" y="1600200"/>
            <a:ext cx="7467600" cy="3886200"/>
          </a:xfrm>
        </p:spPr>
        <p:txBody>
          <a:bodyPr>
            <a:normAutofit/>
          </a:bodyPr>
          <a:lstStyle/>
          <a:p>
            <a:r>
              <a:rPr lang="en-US" sz="2800" dirty="0" smtClean="0"/>
              <a:t>Minn</a:t>
            </a:r>
            <a:r>
              <a:rPr lang="en-US" sz="2800" dirty="0"/>
              <a:t>. Stat. § 260B.198 </a:t>
            </a:r>
            <a:r>
              <a:rPr lang="en-US" sz="2800" dirty="0" err="1"/>
              <a:t>Subd</a:t>
            </a:r>
            <a:r>
              <a:rPr lang="en-US" sz="2800" dirty="0"/>
              <a:t>. </a:t>
            </a:r>
            <a:r>
              <a:rPr lang="en-US" sz="2800" dirty="0" smtClean="0"/>
              <a:t>6</a:t>
            </a:r>
          </a:p>
          <a:p>
            <a:pPr marL="45720" indent="0">
              <a:buNone/>
            </a:pPr>
            <a:endParaRPr lang="en-US" sz="2800" dirty="0" smtClean="0"/>
          </a:p>
          <a:p>
            <a:pPr lvl="2"/>
            <a:r>
              <a:rPr lang="en-US" sz="2000" dirty="0" smtClean="0"/>
              <a:t>The </a:t>
            </a:r>
            <a:r>
              <a:rPr lang="en-US" sz="2000" dirty="0"/>
              <a:t>court may expunge </a:t>
            </a:r>
            <a:r>
              <a:rPr lang="en-US" sz="2000" b="1" u="sng" dirty="0"/>
              <a:t>all records relating to delinquency</a:t>
            </a:r>
            <a:r>
              <a:rPr lang="en-US" sz="2000" b="1" dirty="0"/>
              <a:t> </a:t>
            </a:r>
            <a:r>
              <a:rPr lang="en-US" sz="2000" dirty="0"/>
              <a:t>at any time </a:t>
            </a:r>
            <a:r>
              <a:rPr lang="en-US" sz="2000" u="sng" dirty="0"/>
              <a:t>if the court determines that expungement of the record would yield a benefit to the subject of the record that outweighs the detriment to the public </a:t>
            </a:r>
            <a:r>
              <a:rPr lang="en-US" sz="2000" dirty="0"/>
              <a:t>and public safety in sealing the record and the burden on the court and public agencies or jurisdictions in issuing, enforcing, and monitoring the order</a:t>
            </a:r>
            <a:r>
              <a:rPr lang="en-US" sz="2000" dirty="0" smtClean="0"/>
              <a:t>.”</a:t>
            </a:r>
          </a:p>
          <a:p>
            <a:endParaRPr lang="en-US" dirty="0"/>
          </a:p>
        </p:txBody>
      </p:sp>
    </p:spTree>
    <p:extLst>
      <p:ext uri="{BB962C8B-B14F-4D97-AF65-F5344CB8AC3E}">
        <p14:creationId xmlns:p14="http://schemas.microsoft.com/office/powerpoint/2010/main" val="8484717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Statuary Criminal Record Expungement</a:t>
            </a:r>
            <a:endParaRPr lang="en-US" dirty="0"/>
          </a:p>
        </p:txBody>
      </p:sp>
      <p:sp>
        <p:nvSpPr>
          <p:cNvPr id="3" name="Content Placeholder 2"/>
          <p:cNvSpPr>
            <a:spLocks noGrp="1"/>
          </p:cNvSpPr>
          <p:nvPr>
            <p:ph idx="1"/>
          </p:nvPr>
        </p:nvSpPr>
        <p:spPr/>
        <p:txBody>
          <a:bodyPr/>
          <a:lstStyle/>
          <a:p>
            <a:endParaRPr lang="en-US" dirty="0" smtClean="0"/>
          </a:p>
          <a:p>
            <a:r>
              <a:rPr lang="en-US" sz="2400" dirty="0" smtClean="0"/>
              <a:t>Record created when the individual was an adult</a:t>
            </a:r>
          </a:p>
          <a:p>
            <a:r>
              <a:rPr lang="en-US" sz="2400" dirty="0" smtClean="0"/>
              <a:t>Most common type</a:t>
            </a:r>
          </a:p>
          <a:p>
            <a:r>
              <a:rPr lang="en-US" sz="2400" dirty="0" smtClean="0"/>
              <a:t>AKA – “Full Expungement</a:t>
            </a:r>
          </a:p>
          <a:p>
            <a:pPr lvl="1"/>
            <a:r>
              <a:rPr lang="en-US" sz="2000" dirty="0" smtClean="0"/>
              <a:t>All government records held</a:t>
            </a:r>
            <a:endParaRPr lang="en-US" sz="2000" dirty="0"/>
          </a:p>
        </p:txBody>
      </p:sp>
    </p:spTree>
    <p:extLst>
      <p:ext uri="{BB962C8B-B14F-4D97-AF65-F5344CB8AC3E}">
        <p14:creationId xmlns:p14="http://schemas.microsoft.com/office/powerpoint/2010/main" val="16100759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143000"/>
          </a:xfrm>
        </p:spPr>
        <p:txBody>
          <a:bodyPr>
            <a:noAutofit/>
          </a:bodyPr>
          <a:lstStyle/>
          <a:p>
            <a:r>
              <a:rPr lang="en-US" dirty="0"/>
              <a:t/>
            </a:r>
            <a:br>
              <a:rPr lang="en-US" dirty="0"/>
            </a:br>
            <a:r>
              <a:rPr lang="en-US" dirty="0" smtClean="0"/>
              <a:t>Waiting Periods for Statutory </a:t>
            </a:r>
            <a:r>
              <a:rPr lang="en-US" dirty="0"/>
              <a:t>Expungement </a:t>
            </a:r>
            <a:r>
              <a:rPr lang="en-US" dirty="0" smtClean="0"/>
              <a:t/>
            </a:r>
            <a:br>
              <a:rPr lang="en-US" dirty="0" smtClean="0"/>
            </a:br>
            <a:endParaRPr lang="en-US" dirty="0"/>
          </a:p>
        </p:txBody>
      </p:sp>
      <p:sp>
        <p:nvSpPr>
          <p:cNvPr id="3" name="Content Placeholder 2"/>
          <p:cNvSpPr>
            <a:spLocks noGrp="1"/>
          </p:cNvSpPr>
          <p:nvPr>
            <p:ph idx="1"/>
          </p:nvPr>
        </p:nvSpPr>
        <p:spPr>
          <a:xfrm>
            <a:off x="457200" y="1981200"/>
            <a:ext cx="7162800" cy="3733800"/>
          </a:xfrm>
        </p:spPr>
        <p:txBody>
          <a:bodyPr>
            <a:normAutofit/>
          </a:bodyPr>
          <a:lstStyle/>
          <a:p>
            <a:r>
              <a:rPr lang="en-US" dirty="0" smtClean="0"/>
              <a:t>Qualify </a:t>
            </a:r>
            <a:r>
              <a:rPr lang="en-US" dirty="0"/>
              <a:t>for expungement if petitioner “has not been convicted of a new crime for at least X years since discharge of the sentence for the crime</a:t>
            </a:r>
            <a:r>
              <a:rPr lang="en-US" dirty="0" smtClean="0"/>
              <a:t>.”</a:t>
            </a:r>
          </a:p>
          <a:p>
            <a:endParaRPr lang="en-US" dirty="0"/>
          </a:p>
          <a:p>
            <a:pPr lvl="1"/>
            <a:r>
              <a:rPr lang="en-US" dirty="0" smtClean="0"/>
              <a:t>“Off paper”</a:t>
            </a:r>
          </a:p>
          <a:p>
            <a:pPr lvl="2"/>
            <a:r>
              <a:rPr lang="en-US" dirty="0"/>
              <a:t>M</a:t>
            </a:r>
            <a:r>
              <a:rPr lang="en-US" dirty="0" smtClean="0"/>
              <a:t>inimum </a:t>
            </a:r>
            <a:r>
              <a:rPr lang="en-US" dirty="0"/>
              <a:t>amount of time that the person must be off probation for any offense with no new </a:t>
            </a:r>
            <a:r>
              <a:rPr lang="en-US" dirty="0" smtClean="0"/>
              <a:t>convictions</a:t>
            </a:r>
          </a:p>
          <a:p>
            <a:pPr lvl="1"/>
            <a:endParaRPr lang="en-US" dirty="0"/>
          </a:p>
          <a:p>
            <a:endParaRPr lang="en-US" dirty="0"/>
          </a:p>
        </p:txBody>
      </p:sp>
    </p:spTree>
    <p:extLst>
      <p:ext uri="{BB962C8B-B14F-4D97-AF65-F5344CB8AC3E}">
        <p14:creationId xmlns:p14="http://schemas.microsoft.com/office/powerpoint/2010/main" val="11183171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Cases Without Waiting Periods</a:t>
            </a:r>
            <a:br>
              <a:rPr lang="en-US" dirty="0" smtClean="0"/>
            </a:br>
            <a:endParaRPr lang="en-US" sz="2400" dirty="0"/>
          </a:p>
        </p:txBody>
      </p:sp>
      <p:sp>
        <p:nvSpPr>
          <p:cNvPr id="3" name="Content Placeholder 2"/>
          <p:cNvSpPr>
            <a:spLocks noGrp="1"/>
          </p:cNvSpPr>
          <p:nvPr>
            <p:ph idx="1"/>
          </p:nvPr>
        </p:nvSpPr>
        <p:spPr>
          <a:xfrm>
            <a:off x="533400" y="1600200"/>
            <a:ext cx="7924800" cy="4114800"/>
          </a:xfrm>
        </p:spPr>
        <p:txBody>
          <a:bodyPr>
            <a:normAutofit/>
          </a:bodyPr>
          <a:lstStyle/>
          <a:p>
            <a:pPr lvl="1"/>
            <a:r>
              <a:rPr lang="en-US" sz="2000" dirty="0" smtClean="0"/>
              <a:t>Controlled substance offenses prosecuted under Minn. Stat. § 152.18</a:t>
            </a:r>
          </a:p>
          <a:p>
            <a:pPr lvl="2"/>
            <a:r>
              <a:rPr lang="en-US" sz="1800" dirty="0" smtClean="0"/>
              <a:t>Deferred prosecution for certain first time drug offenders</a:t>
            </a:r>
          </a:p>
          <a:p>
            <a:pPr lvl="2"/>
            <a:endParaRPr lang="en-US" sz="1800" dirty="0" smtClean="0"/>
          </a:p>
          <a:p>
            <a:pPr lvl="1"/>
            <a:r>
              <a:rPr lang="en-US" sz="2000" dirty="0" smtClean="0"/>
              <a:t>Cases involving juveniles prosecuted as adults</a:t>
            </a:r>
          </a:p>
          <a:p>
            <a:pPr lvl="1"/>
            <a:endParaRPr lang="en-US" sz="2000" b="1" dirty="0" smtClean="0"/>
          </a:p>
          <a:p>
            <a:pPr lvl="1"/>
            <a:r>
              <a:rPr lang="en-US" sz="2000" dirty="0" smtClean="0"/>
              <a:t>Resolved in Favor Case </a:t>
            </a:r>
          </a:p>
          <a:p>
            <a:pPr lvl="2"/>
            <a:r>
              <a:rPr lang="en-US" sz="1800" dirty="0" smtClean="0"/>
              <a:t>Criminal proceedings resolved in favor of the petitioner</a:t>
            </a:r>
          </a:p>
          <a:p>
            <a:pPr lvl="2"/>
            <a:r>
              <a:rPr lang="en-US" sz="1800" dirty="0" smtClean="0"/>
              <a:t>Is there an admission of guilt, finding of guilt, or admission of facts on the record?</a:t>
            </a:r>
            <a:endParaRPr lang="en-US" sz="1800" dirty="0"/>
          </a:p>
        </p:txBody>
      </p:sp>
    </p:spTree>
    <p:extLst>
      <p:ext uri="{BB962C8B-B14F-4D97-AF65-F5344CB8AC3E}">
        <p14:creationId xmlns:p14="http://schemas.microsoft.com/office/powerpoint/2010/main" val="34780134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 With Waiting Periods</a:t>
            </a:r>
            <a:endParaRPr lang="en-US" dirty="0"/>
          </a:p>
        </p:txBody>
      </p:sp>
      <p:sp>
        <p:nvSpPr>
          <p:cNvPr id="3" name="Content Placeholder 2"/>
          <p:cNvSpPr>
            <a:spLocks noGrp="1"/>
          </p:cNvSpPr>
          <p:nvPr>
            <p:ph idx="1"/>
          </p:nvPr>
        </p:nvSpPr>
        <p:spPr/>
        <p:txBody>
          <a:bodyPr>
            <a:normAutofit/>
          </a:bodyPr>
          <a:lstStyle/>
          <a:p>
            <a:pPr lvl="1"/>
            <a:r>
              <a:rPr lang="en-US" b="1" dirty="0" smtClean="0"/>
              <a:t>Stays of adjudication and diversion cases resulting in dismissal</a:t>
            </a:r>
          </a:p>
          <a:p>
            <a:pPr lvl="3"/>
            <a:r>
              <a:rPr lang="en-US" dirty="0" smtClean="0"/>
              <a:t>1 year waiting period, burden shifts to state</a:t>
            </a:r>
          </a:p>
          <a:p>
            <a:pPr lvl="3"/>
            <a:r>
              <a:rPr lang="en-US" dirty="0" smtClean="0"/>
              <a:t>Cannot be </a:t>
            </a:r>
            <a:r>
              <a:rPr lang="en-US" i="1" dirty="0" smtClean="0"/>
              <a:t>charged</a:t>
            </a:r>
            <a:r>
              <a:rPr lang="en-US" dirty="0" smtClean="0"/>
              <a:t> with a crime </a:t>
            </a:r>
          </a:p>
          <a:p>
            <a:pPr lvl="1"/>
            <a:r>
              <a:rPr lang="en-US" b="1" dirty="0" smtClean="0"/>
              <a:t>Petty misdemeanor and misdemeanor convictions</a:t>
            </a:r>
          </a:p>
          <a:p>
            <a:pPr lvl="2"/>
            <a:r>
              <a:rPr lang="en-US" dirty="0" smtClean="0"/>
              <a:t>2 year waiting period</a:t>
            </a:r>
          </a:p>
          <a:p>
            <a:pPr lvl="1"/>
            <a:r>
              <a:rPr lang="en-US" b="1" dirty="0" smtClean="0"/>
              <a:t>Gross misdemeanor convictions</a:t>
            </a:r>
          </a:p>
          <a:p>
            <a:pPr lvl="2"/>
            <a:r>
              <a:rPr lang="en-US" dirty="0" smtClean="0"/>
              <a:t>4 year waiting period</a:t>
            </a:r>
          </a:p>
          <a:p>
            <a:pPr lvl="1"/>
            <a:r>
              <a:rPr lang="en-US" b="1" dirty="0" smtClean="0"/>
              <a:t>Listed felony convictions</a:t>
            </a:r>
          </a:p>
          <a:p>
            <a:pPr lvl="2"/>
            <a:r>
              <a:rPr lang="en-US" dirty="0" smtClean="0"/>
              <a:t>5 year waiting period</a:t>
            </a:r>
          </a:p>
          <a:p>
            <a:pPr lvl="2"/>
            <a:r>
              <a:rPr lang="en-US" dirty="0" smtClean="0"/>
              <a:t>Offense must be on the list</a:t>
            </a:r>
          </a:p>
          <a:p>
            <a:pPr lvl="1"/>
            <a:r>
              <a:rPr lang="en-US" b="1" dirty="0" smtClean="0"/>
              <a:t>Expungement Prohibited</a:t>
            </a:r>
          </a:p>
          <a:p>
            <a:pPr lvl="2"/>
            <a:r>
              <a:rPr lang="en-US" dirty="0" smtClean="0"/>
              <a:t>Cases that require registration as a </a:t>
            </a:r>
          </a:p>
          <a:p>
            <a:pPr marL="731520" lvl="2" indent="0">
              <a:buNone/>
            </a:pPr>
            <a:r>
              <a:rPr lang="en-US" dirty="0" smtClean="0"/>
              <a:t>   predatory offender</a:t>
            </a:r>
          </a:p>
          <a:p>
            <a:endParaRPr lang="en-US" dirty="0"/>
          </a:p>
        </p:txBody>
      </p:sp>
    </p:spTree>
    <p:extLst>
      <p:ext uri="{BB962C8B-B14F-4D97-AF65-F5344CB8AC3E}">
        <p14:creationId xmlns:p14="http://schemas.microsoft.com/office/powerpoint/2010/main" val="16983328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Felony Convictions</a:t>
            </a:r>
            <a:endParaRPr lang="en-US" dirty="0"/>
          </a:p>
        </p:txBody>
      </p:sp>
      <p:sp>
        <p:nvSpPr>
          <p:cNvPr id="3" name="Content Placeholder 2"/>
          <p:cNvSpPr>
            <a:spLocks noGrp="1"/>
          </p:cNvSpPr>
          <p:nvPr>
            <p:ph idx="1"/>
          </p:nvPr>
        </p:nvSpPr>
        <p:spPr/>
        <p:txBody>
          <a:bodyPr>
            <a:normAutofit/>
          </a:bodyPr>
          <a:lstStyle/>
          <a:p>
            <a:r>
              <a:rPr lang="en-US" sz="2800" dirty="0" smtClean="0"/>
              <a:t>Only </a:t>
            </a:r>
            <a:r>
              <a:rPr lang="en-US" sz="2800" b="1" dirty="0" smtClean="0"/>
              <a:t>convictions</a:t>
            </a:r>
            <a:r>
              <a:rPr lang="en-US" sz="2800" dirty="0" smtClean="0"/>
              <a:t> for felony offenses listed in the statute are eligible for expungement, regardless of how much time has passed.</a:t>
            </a:r>
          </a:p>
          <a:p>
            <a:pPr marL="0" indent="0">
              <a:buNone/>
            </a:pPr>
            <a:endParaRPr lang="en-US" sz="2800" dirty="0" smtClean="0"/>
          </a:p>
          <a:p>
            <a:pPr lvl="1"/>
            <a:r>
              <a:rPr lang="en-US" sz="2400" dirty="0" smtClean="0"/>
              <a:t>This list does not apply to petty misdemeanor citations, misdemeanor convictions, gross misdemeanor convictions, resolved in favor cases, diversion cases and stays of adjudication</a:t>
            </a:r>
          </a:p>
          <a:p>
            <a:endParaRPr lang="en-US" dirty="0"/>
          </a:p>
        </p:txBody>
      </p:sp>
    </p:spTree>
    <p:extLst>
      <p:ext uri="{BB962C8B-B14F-4D97-AF65-F5344CB8AC3E}">
        <p14:creationId xmlns:p14="http://schemas.microsoft.com/office/powerpoint/2010/main" val="4074480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First Things First:</a:t>
            </a:r>
            <a:br>
              <a:rPr lang="en-US" sz="2400" dirty="0" smtClean="0"/>
            </a:br>
            <a:r>
              <a:rPr lang="en-US" sz="2400" dirty="0" smtClean="0"/>
              <a:t>Preliminary Considerations</a:t>
            </a:r>
            <a:endParaRPr lang="en-US" sz="2400" dirty="0"/>
          </a:p>
        </p:txBody>
      </p:sp>
      <p:sp>
        <p:nvSpPr>
          <p:cNvPr id="3" name="Content Placeholder 2"/>
          <p:cNvSpPr>
            <a:spLocks noGrp="1"/>
          </p:cNvSpPr>
          <p:nvPr>
            <p:ph idx="1"/>
          </p:nvPr>
        </p:nvSpPr>
        <p:spPr/>
        <p:txBody>
          <a:bodyPr>
            <a:normAutofit fontScale="92500" lnSpcReduction="20000"/>
          </a:bodyPr>
          <a:lstStyle/>
          <a:p>
            <a:r>
              <a:rPr lang="en-US" b="1" dirty="0" smtClean="0"/>
              <a:t>Why</a:t>
            </a:r>
            <a:r>
              <a:rPr lang="en-US" dirty="0" smtClean="0"/>
              <a:t> is the person seeking an expungement?</a:t>
            </a:r>
          </a:p>
          <a:p>
            <a:pPr lvl="1"/>
            <a:r>
              <a:rPr lang="en-US" dirty="0" smtClean="0"/>
              <a:t>Not post-conviction relief</a:t>
            </a:r>
          </a:p>
          <a:p>
            <a:pPr lvl="2"/>
            <a:r>
              <a:rPr lang="en-US" b="1" dirty="0" smtClean="0"/>
              <a:t>Accept responsibility and move on</a:t>
            </a:r>
          </a:p>
          <a:p>
            <a:pPr marL="0" indent="0">
              <a:buNone/>
            </a:pPr>
            <a:endParaRPr lang="en-US" dirty="0" smtClean="0"/>
          </a:p>
          <a:p>
            <a:r>
              <a:rPr lang="en-US" dirty="0" smtClean="0"/>
              <a:t>Is expungement the most </a:t>
            </a:r>
            <a:r>
              <a:rPr lang="en-US" b="1" dirty="0" smtClean="0"/>
              <a:t>effective remedy</a:t>
            </a:r>
            <a:r>
              <a:rPr lang="en-US" dirty="0" smtClean="0"/>
              <a:t>? Is there an </a:t>
            </a:r>
            <a:r>
              <a:rPr lang="en-US" b="1" dirty="0" smtClean="0"/>
              <a:t>alternative solution</a:t>
            </a:r>
            <a:r>
              <a:rPr lang="en-US" dirty="0" smtClean="0"/>
              <a:t>?</a:t>
            </a:r>
          </a:p>
          <a:p>
            <a:pPr lvl="1"/>
            <a:r>
              <a:rPr lang="en-US" dirty="0" smtClean="0"/>
              <a:t>It may take 6 – 9 months to seal the records</a:t>
            </a:r>
          </a:p>
          <a:p>
            <a:pPr lvl="1"/>
            <a:r>
              <a:rPr lang="en-US" dirty="0" smtClean="0"/>
              <a:t>Filing Fee = $325 - </a:t>
            </a:r>
            <a:r>
              <a:rPr lang="en-US" sz="1900" b="1" i="1" dirty="0" smtClean="0">
                <a:solidFill>
                  <a:schemeClr val="accent1">
                    <a:lumMod val="75000"/>
                  </a:schemeClr>
                </a:solidFill>
              </a:rPr>
              <a:t>Can be waived</a:t>
            </a:r>
          </a:p>
          <a:p>
            <a:pPr marL="365760" lvl="1" indent="0">
              <a:buNone/>
            </a:pPr>
            <a:endParaRPr lang="en-US" dirty="0" smtClean="0"/>
          </a:p>
          <a:p>
            <a:r>
              <a:rPr lang="en-US" dirty="0" smtClean="0"/>
              <a:t>Is the person </a:t>
            </a:r>
            <a:r>
              <a:rPr lang="en-US" b="1" dirty="0" smtClean="0"/>
              <a:t>eligible to file</a:t>
            </a:r>
            <a:r>
              <a:rPr lang="en-US" dirty="0" smtClean="0"/>
              <a:t>?</a:t>
            </a:r>
          </a:p>
          <a:p>
            <a:endParaRPr lang="en-US" dirty="0" smtClean="0"/>
          </a:p>
          <a:p>
            <a:r>
              <a:rPr lang="en-US" dirty="0" smtClean="0"/>
              <a:t>What is the </a:t>
            </a:r>
            <a:r>
              <a:rPr lang="en-US" b="1" dirty="0" smtClean="0"/>
              <a:t>likelihood of success</a:t>
            </a:r>
            <a:r>
              <a:rPr lang="en-US" dirty="0" smtClean="0"/>
              <a:t>? </a:t>
            </a:r>
          </a:p>
          <a:p>
            <a:pPr lvl="1"/>
            <a:r>
              <a:rPr lang="en-US" dirty="0" smtClean="0"/>
              <a:t>“Extraordinary remedy”</a:t>
            </a:r>
            <a:endParaRPr lang="en-US" b="1" dirty="0" smtClean="0"/>
          </a:p>
          <a:p>
            <a:pPr lvl="1"/>
            <a:r>
              <a:rPr lang="en-US" dirty="0" smtClean="0"/>
              <a:t>Harm Suffered </a:t>
            </a:r>
          </a:p>
          <a:p>
            <a:pPr lvl="2"/>
            <a:r>
              <a:rPr lang="en-US" dirty="0" smtClean="0"/>
              <a:t>Real vs. Hypothetical </a:t>
            </a:r>
          </a:p>
          <a:p>
            <a:pPr lvl="1"/>
            <a:r>
              <a:rPr lang="en-US" dirty="0" smtClean="0"/>
              <a:t>Rehabilitation Efforts</a:t>
            </a:r>
          </a:p>
          <a:p>
            <a:endParaRPr lang="en-US" dirty="0"/>
          </a:p>
        </p:txBody>
      </p:sp>
    </p:spTree>
    <p:extLst>
      <p:ext uri="{BB962C8B-B14F-4D97-AF65-F5344CB8AC3E}">
        <p14:creationId xmlns:p14="http://schemas.microsoft.com/office/powerpoint/2010/main" val="2002487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Am I Eligible For Expungement?</a:t>
            </a:r>
            <a:endParaRPr lang="en-US" sz="2400" dirty="0"/>
          </a:p>
        </p:txBody>
      </p:sp>
      <p:sp>
        <p:nvSpPr>
          <p:cNvPr id="3" name="Content Placeholder 2"/>
          <p:cNvSpPr>
            <a:spLocks noGrp="1"/>
          </p:cNvSpPr>
          <p:nvPr>
            <p:ph idx="1"/>
          </p:nvPr>
        </p:nvSpPr>
        <p:spPr>
          <a:xfrm>
            <a:off x="381000" y="1981200"/>
            <a:ext cx="7772400" cy="4221163"/>
          </a:xfrm>
        </p:spPr>
        <p:txBody>
          <a:bodyPr>
            <a:normAutofit/>
          </a:bodyPr>
          <a:lstStyle/>
          <a:p>
            <a:r>
              <a:rPr lang="en-US" dirty="0" smtClean="0"/>
              <a:t>Convicted of </a:t>
            </a:r>
            <a:r>
              <a:rPr lang="en-US" b="1" dirty="0" smtClean="0"/>
              <a:t>Misdemeanor Theft </a:t>
            </a:r>
            <a:r>
              <a:rPr lang="en-US" dirty="0" smtClean="0"/>
              <a:t>on 8/15/2014</a:t>
            </a:r>
          </a:p>
          <a:p>
            <a:endParaRPr lang="en-US" dirty="0" smtClean="0"/>
          </a:p>
          <a:p>
            <a:r>
              <a:rPr lang="en-US" dirty="0" smtClean="0"/>
              <a:t>1 year probation</a:t>
            </a:r>
          </a:p>
          <a:p>
            <a:endParaRPr lang="en-US" dirty="0" smtClean="0"/>
          </a:p>
          <a:p>
            <a:r>
              <a:rPr lang="en-US" dirty="0"/>
              <a:t>R</a:t>
            </a:r>
            <a:r>
              <a:rPr lang="en-US" dirty="0" smtClean="0"/>
              <a:t>eleased from probation on 8/15/2015</a:t>
            </a:r>
          </a:p>
          <a:p>
            <a:endParaRPr lang="en-US" dirty="0" smtClean="0"/>
          </a:p>
          <a:p>
            <a:r>
              <a:rPr lang="en-US" dirty="0" smtClean="0"/>
              <a:t>No subsequent charges or convictions</a:t>
            </a:r>
          </a:p>
        </p:txBody>
      </p:sp>
    </p:spTree>
    <p:extLst>
      <p:ext uri="{BB962C8B-B14F-4D97-AF65-F5344CB8AC3E}">
        <p14:creationId xmlns:p14="http://schemas.microsoft.com/office/powerpoint/2010/main" val="3849718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Am I Eligible for Expungement?</a:t>
            </a:r>
            <a:endParaRPr lang="en-US" dirty="0"/>
          </a:p>
        </p:txBody>
      </p:sp>
      <p:sp>
        <p:nvSpPr>
          <p:cNvPr id="3" name="Content Placeholder 2"/>
          <p:cNvSpPr>
            <a:spLocks noGrp="1"/>
          </p:cNvSpPr>
          <p:nvPr>
            <p:ph idx="1"/>
          </p:nvPr>
        </p:nvSpPr>
        <p:spPr>
          <a:xfrm>
            <a:off x="533400" y="1905000"/>
            <a:ext cx="7772400" cy="4038600"/>
          </a:xfrm>
        </p:spPr>
        <p:txBody>
          <a:bodyPr>
            <a:normAutofit/>
          </a:bodyPr>
          <a:lstStyle/>
          <a:p>
            <a:r>
              <a:rPr lang="en-US" dirty="0"/>
              <a:t>Convicted of </a:t>
            </a:r>
            <a:r>
              <a:rPr lang="en-US" b="1" dirty="0"/>
              <a:t>Misdemeanor Theft </a:t>
            </a:r>
            <a:r>
              <a:rPr lang="en-US" dirty="0"/>
              <a:t>on </a:t>
            </a:r>
            <a:r>
              <a:rPr lang="en-US" dirty="0" smtClean="0"/>
              <a:t>8/15/2014</a:t>
            </a:r>
            <a:endParaRPr lang="en-US" dirty="0"/>
          </a:p>
          <a:p>
            <a:endParaRPr lang="en-US" dirty="0"/>
          </a:p>
          <a:p>
            <a:r>
              <a:rPr lang="en-US" dirty="0" smtClean="0"/>
              <a:t>1 </a:t>
            </a:r>
            <a:r>
              <a:rPr lang="en-US" dirty="0"/>
              <a:t>year probation</a:t>
            </a:r>
          </a:p>
          <a:p>
            <a:endParaRPr lang="en-US" dirty="0"/>
          </a:p>
          <a:p>
            <a:r>
              <a:rPr lang="en-US" dirty="0"/>
              <a:t>Released from probation on </a:t>
            </a:r>
            <a:r>
              <a:rPr lang="en-US" dirty="0" smtClean="0"/>
              <a:t>8/15/2015</a:t>
            </a:r>
            <a:endParaRPr lang="en-US" dirty="0"/>
          </a:p>
          <a:p>
            <a:endParaRPr lang="en-US" dirty="0"/>
          </a:p>
          <a:p>
            <a:r>
              <a:rPr lang="en-US" dirty="0" smtClean="0"/>
              <a:t>Convicted of disorderly </a:t>
            </a:r>
            <a:r>
              <a:rPr lang="en-US" dirty="0"/>
              <a:t>c</a:t>
            </a:r>
            <a:r>
              <a:rPr lang="en-US" dirty="0" smtClean="0"/>
              <a:t>onduct (a misdemeanor) on 7/15/2017 and ordered to serve 1 year probation</a:t>
            </a:r>
            <a:endParaRPr lang="en-US" dirty="0"/>
          </a:p>
        </p:txBody>
      </p:sp>
    </p:spTree>
    <p:extLst>
      <p:ext uri="{BB962C8B-B14F-4D97-AF65-F5344CB8AC3E}">
        <p14:creationId xmlns:p14="http://schemas.microsoft.com/office/powerpoint/2010/main" val="1754895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b="1" dirty="0" smtClean="0"/>
              <a:t>INTAKE</a:t>
            </a:r>
          </a:p>
          <a:p>
            <a:pPr lvl="1"/>
            <a:r>
              <a:rPr lang="en-US" sz="2000" dirty="0" smtClean="0"/>
              <a:t>Call: </a:t>
            </a:r>
            <a:r>
              <a:rPr lang="en-US" sz="2000" b="1" dirty="0" smtClean="0"/>
              <a:t>651-222-4731 or </a:t>
            </a:r>
            <a:r>
              <a:rPr lang="en-US" sz="2000" b="1" cap="all" dirty="0" smtClean="0"/>
              <a:t>1-888-575-2954</a:t>
            </a:r>
            <a:r>
              <a:rPr lang="en-US" sz="2000" b="1" cap="all" dirty="0"/>
              <a:t> </a:t>
            </a:r>
            <a:endParaRPr lang="en-US" sz="2000" b="1" dirty="0" smtClean="0"/>
          </a:p>
          <a:p>
            <a:pPr lvl="2"/>
            <a:r>
              <a:rPr lang="en-US" sz="1800" dirty="0" smtClean="0"/>
              <a:t>Monday – Friday</a:t>
            </a:r>
          </a:p>
          <a:p>
            <a:pPr lvl="2"/>
            <a:r>
              <a:rPr lang="en-US" sz="1800" dirty="0" smtClean="0"/>
              <a:t>9:00am – 11:45am; 1:00pm to 3:00pm</a:t>
            </a:r>
          </a:p>
          <a:p>
            <a:pPr marL="640080" lvl="2" indent="0">
              <a:buNone/>
            </a:pPr>
            <a:endParaRPr lang="en-US" sz="1800" dirty="0" smtClean="0"/>
          </a:p>
          <a:p>
            <a:pPr lvl="1"/>
            <a:r>
              <a:rPr lang="en-US" sz="2000" dirty="0" smtClean="0"/>
              <a:t>Online: </a:t>
            </a:r>
            <a:r>
              <a:rPr lang="en-US" sz="2000" dirty="0" smtClean="0">
                <a:hlinkClick r:id="rId2"/>
              </a:rPr>
              <a:t>https</a:t>
            </a:r>
            <a:r>
              <a:rPr lang="en-US" sz="2000" dirty="0">
                <a:hlinkClick r:id="rId2"/>
              </a:rPr>
              <a:t>://www.justice4mn.org/a2j</a:t>
            </a:r>
            <a:r>
              <a:rPr lang="en-US" sz="2000" dirty="0" smtClean="0">
                <a:hlinkClick r:id="rId2"/>
              </a:rPr>
              <a:t>/</a:t>
            </a:r>
            <a:endParaRPr lang="en-US" sz="2000" dirty="0" smtClean="0"/>
          </a:p>
        </p:txBody>
      </p:sp>
      <p:sp>
        <p:nvSpPr>
          <p:cNvPr id="3" name="Title 2"/>
          <p:cNvSpPr>
            <a:spLocks noGrp="1"/>
          </p:cNvSpPr>
          <p:nvPr>
            <p:ph type="title"/>
          </p:nvPr>
        </p:nvSpPr>
        <p:spPr/>
        <p:txBody>
          <a:bodyPr/>
          <a:lstStyle/>
          <a:p>
            <a:r>
              <a:rPr lang="en-US" dirty="0" smtClean="0"/>
              <a:t>How to Get Help</a:t>
            </a:r>
            <a:endParaRPr lang="en-US" dirty="0"/>
          </a:p>
        </p:txBody>
      </p:sp>
    </p:spTree>
    <p:extLst>
      <p:ext uri="{BB962C8B-B14F-4D97-AF65-F5344CB8AC3E}">
        <p14:creationId xmlns:p14="http://schemas.microsoft.com/office/powerpoint/2010/main" val="335821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Am I Eligible for Expungement?</a:t>
            </a:r>
            <a:endParaRPr lang="en-US" dirty="0"/>
          </a:p>
        </p:txBody>
      </p:sp>
      <p:sp>
        <p:nvSpPr>
          <p:cNvPr id="3" name="Content Placeholder 2"/>
          <p:cNvSpPr>
            <a:spLocks noGrp="1"/>
          </p:cNvSpPr>
          <p:nvPr>
            <p:ph idx="1"/>
          </p:nvPr>
        </p:nvSpPr>
        <p:spPr>
          <a:xfrm>
            <a:off x="381000" y="1981200"/>
            <a:ext cx="7848600" cy="4191000"/>
          </a:xfrm>
        </p:spPr>
        <p:txBody>
          <a:bodyPr>
            <a:normAutofit/>
          </a:bodyPr>
          <a:lstStyle/>
          <a:p>
            <a:r>
              <a:rPr lang="en-US" dirty="0" smtClean="0"/>
              <a:t>Charged with </a:t>
            </a:r>
            <a:r>
              <a:rPr lang="en-US" b="1" dirty="0" smtClean="0"/>
              <a:t>Misdemeanor Theft </a:t>
            </a:r>
            <a:r>
              <a:rPr lang="en-US" dirty="0" smtClean="0"/>
              <a:t>in 2016</a:t>
            </a:r>
          </a:p>
          <a:p>
            <a:endParaRPr lang="en-US" dirty="0" smtClean="0"/>
          </a:p>
          <a:p>
            <a:r>
              <a:rPr lang="en-US" dirty="0" smtClean="0"/>
              <a:t>Received </a:t>
            </a:r>
            <a:r>
              <a:rPr lang="en-US" b="1" dirty="0" smtClean="0"/>
              <a:t>Stay of Adjudication</a:t>
            </a:r>
          </a:p>
          <a:p>
            <a:endParaRPr lang="en-US" dirty="0"/>
          </a:p>
          <a:p>
            <a:r>
              <a:rPr lang="en-US" dirty="0" smtClean="0"/>
              <a:t>1 </a:t>
            </a:r>
            <a:r>
              <a:rPr lang="en-US" dirty="0"/>
              <a:t>year </a:t>
            </a:r>
            <a:r>
              <a:rPr lang="en-US" dirty="0" smtClean="0"/>
              <a:t>probation</a:t>
            </a:r>
          </a:p>
          <a:p>
            <a:endParaRPr lang="en-US" dirty="0" smtClean="0"/>
          </a:p>
          <a:p>
            <a:r>
              <a:rPr lang="en-US" dirty="0" smtClean="0"/>
              <a:t>Successfully completed probation on 08/15/2017</a:t>
            </a:r>
          </a:p>
          <a:p>
            <a:endParaRPr lang="en-US" dirty="0" smtClean="0"/>
          </a:p>
          <a:p>
            <a:r>
              <a:rPr lang="en-US" dirty="0" smtClean="0"/>
              <a:t>Charges Dismissed on 08/15/2017</a:t>
            </a:r>
          </a:p>
          <a:p>
            <a:endParaRPr lang="en-US" dirty="0" smtClean="0"/>
          </a:p>
          <a:p>
            <a:r>
              <a:rPr lang="en-US" dirty="0" smtClean="0"/>
              <a:t>Charged with disorderly conduct on 1/15/2018</a:t>
            </a:r>
            <a:endParaRPr lang="en-US" dirty="0"/>
          </a:p>
        </p:txBody>
      </p:sp>
    </p:spTree>
    <p:extLst>
      <p:ext uri="{BB962C8B-B14F-4D97-AF65-F5344CB8AC3E}">
        <p14:creationId xmlns:p14="http://schemas.microsoft.com/office/powerpoint/2010/main" val="26319541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Am I eligible for Expungement? </a:t>
            </a:r>
            <a:endParaRPr lang="en-US" dirty="0"/>
          </a:p>
        </p:txBody>
      </p:sp>
      <p:sp>
        <p:nvSpPr>
          <p:cNvPr id="3" name="Content Placeholder 2"/>
          <p:cNvSpPr>
            <a:spLocks noGrp="1"/>
          </p:cNvSpPr>
          <p:nvPr>
            <p:ph idx="1"/>
          </p:nvPr>
        </p:nvSpPr>
        <p:spPr>
          <a:xfrm>
            <a:off x="457200" y="1981200"/>
            <a:ext cx="7924800" cy="4038600"/>
          </a:xfrm>
        </p:spPr>
        <p:txBody>
          <a:bodyPr>
            <a:normAutofit/>
          </a:bodyPr>
          <a:lstStyle/>
          <a:p>
            <a:r>
              <a:rPr lang="en-US" dirty="0" smtClean="0"/>
              <a:t>Convicted of </a:t>
            </a:r>
            <a:r>
              <a:rPr lang="en-US" b="1" dirty="0"/>
              <a:t>Felony</a:t>
            </a:r>
            <a:r>
              <a:rPr lang="en-US" dirty="0"/>
              <a:t> </a:t>
            </a:r>
            <a:r>
              <a:rPr lang="en-US" b="1" dirty="0"/>
              <a:t>5</a:t>
            </a:r>
            <a:r>
              <a:rPr lang="en-US" b="1" baseline="30000" dirty="0"/>
              <a:t>th</a:t>
            </a:r>
            <a:r>
              <a:rPr lang="en-US" b="1" dirty="0"/>
              <a:t> Degree Controlled Substance Crime</a:t>
            </a:r>
            <a:r>
              <a:rPr lang="en-US" dirty="0"/>
              <a:t> on 8/15/2010</a:t>
            </a:r>
          </a:p>
          <a:p>
            <a:endParaRPr lang="en-US" dirty="0" smtClean="0"/>
          </a:p>
          <a:p>
            <a:r>
              <a:rPr lang="en-US" dirty="0" smtClean="0"/>
              <a:t>5 years probation </a:t>
            </a:r>
          </a:p>
          <a:p>
            <a:endParaRPr lang="en-US" dirty="0" smtClean="0"/>
          </a:p>
          <a:p>
            <a:r>
              <a:rPr lang="en-US" dirty="0" smtClean="0"/>
              <a:t> Released from probation on 8/15/2015</a:t>
            </a:r>
          </a:p>
          <a:p>
            <a:endParaRPr lang="en-US" dirty="0" smtClean="0"/>
          </a:p>
          <a:p>
            <a:r>
              <a:rPr lang="en-US" dirty="0" smtClean="0"/>
              <a:t>No subsequent charges or convictions </a:t>
            </a:r>
          </a:p>
          <a:p>
            <a:endParaRPr lang="en-US" dirty="0"/>
          </a:p>
        </p:txBody>
      </p:sp>
    </p:spTree>
    <p:extLst>
      <p:ext uri="{BB962C8B-B14F-4D97-AF65-F5344CB8AC3E}">
        <p14:creationId xmlns:p14="http://schemas.microsoft.com/office/powerpoint/2010/main" val="32902936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Am I eligible for Expungement? </a:t>
            </a:r>
            <a:endParaRPr lang="en-US" dirty="0"/>
          </a:p>
        </p:txBody>
      </p:sp>
      <p:sp>
        <p:nvSpPr>
          <p:cNvPr id="3" name="Content Placeholder 2"/>
          <p:cNvSpPr>
            <a:spLocks noGrp="1"/>
          </p:cNvSpPr>
          <p:nvPr>
            <p:ph idx="1"/>
          </p:nvPr>
        </p:nvSpPr>
        <p:spPr>
          <a:xfrm>
            <a:off x="457200" y="1600201"/>
            <a:ext cx="7924800" cy="4038600"/>
          </a:xfrm>
        </p:spPr>
        <p:txBody>
          <a:bodyPr>
            <a:normAutofit/>
          </a:bodyPr>
          <a:lstStyle/>
          <a:p>
            <a:r>
              <a:rPr lang="en-US" dirty="0" smtClean="0"/>
              <a:t>Convicted of </a:t>
            </a:r>
            <a:r>
              <a:rPr lang="en-US" b="1" dirty="0"/>
              <a:t>Felony</a:t>
            </a:r>
            <a:r>
              <a:rPr lang="en-US" dirty="0"/>
              <a:t> </a:t>
            </a:r>
            <a:r>
              <a:rPr lang="en-US" b="1" dirty="0"/>
              <a:t>5</a:t>
            </a:r>
            <a:r>
              <a:rPr lang="en-US" b="1" baseline="30000" dirty="0"/>
              <a:t>th</a:t>
            </a:r>
            <a:r>
              <a:rPr lang="en-US" b="1" dirty="0"/>
              <a:t> Degree Controlled Substance Crime</a:t>
            </a:r>
            <a:r>
              <a:rPr lang="en-US" dirty="0"/>
              <a:t> on 8/15/2010</a:t>
            </a:r>
          </a:p>
          <a:p>
            <a:endParaRPr lang="en-US" dirty="0" smtClean="0"/>
          </a:p>
          <a:p>
            <a:r>
              <a:rPr lang="en-US" dirty="0" smtClean="0"/>
              <a:t>5 years probation </a:t>
            </a:r>
          </a:p>
          <a:p>
            <a:endParaRPr lang="en-US" dirty="0" smtClean="0"/>
          </a:p>
          <a:p>
            <a:r>
              <a:rPr lang="en-US" dirty="0" smtClean="0"/>
              <a:t> Released from probation on 8/15/2015</a:t>
            </a:r>
          </a:p>
          <a:p>
            <a:endParaRPr lang="en-US" dirty="0" smtClean="0"/>
          </a:p>
          <a:p>
            <a:r>
              <a:rPr lang="en-US" dirty="0" smtClean="0"/>
              <a:t>Conviction reduced to a Misdemeanor </a:t>
            </a:r>
          </a:p>
          <a:p>
            <a:endParaRPr lang="en-US" dirty="0" smtClean="0"/>
          </a:p>
          <a:p>
            <a:r>
              <a:rPr lang="en-US" dirty="0" smtClean="0"/>
              <a:t>No subsequent charges or convictions </a:t>
            </a:r>
          </a:p>
          <a:p>
            <a:endParaRPr lang="en-US" dirty="0"/>
          </a:p>
        </p:txBody>
      </p:sp>
    </p:spTree>
    <p:extLst>
      <p:ext uri="{BB962C8B-B14F-4D97-AF65-F5344CB8AC3E}">
        <p14:creationId xmlns:p14="http://schemas.microsoft.com/office/powerpoint/2010/main" val="36644984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Am I eligible for Expungement?</a:t>
            </a:r>
            <a:endParaRPr lang="en-US" dirty="0"/>
          </a:p>
        </p:txBody>
      </p:sp>
      <p:sp>
        <p:nvSpPr>
          <p:cNvPr id="3" name="Content Placeholder 2"/>
          <p:cNvSpPr>
            <a:spLocks noGrp="1"/>
          </p:cNvSpPr>
          <p:nvPr>
            <p:ph idx="1"/>
          </p:nvPr>
        </p:nvSpPr>
        <p:spPr/>
        <p:txBody>
          <a:bodyPr/>
          <a:lstStyle/>
          <a:p>
            <a:r>
              <a:rPr lang="en-US" dirty="0" smtClean="0"/>
              <a:t>Charged with </a:t>
            </a:r>
            <a:r>
              <a:rPr lang="en-US" b="1" dirty="0" smtClean="0"/>
              <a:t>Felony</a:t>
            </a:r>
            <a:r>
              <a:rPr lang="en-US" dirty="0" smtClean="0"/>
              <a:t> </a:t>
            </a:r>
            <a:r>
              <a:rPr lang="en-US" b="1" dirty="0"/>
              <a:t>5</a:t>
            </a:r>
            <a:r>
              <a:rPr lang="en-US" b="1" baseline="30000" dirty="0"/>
              <a:t>th</a:t>
            </a:r>
            <a:r>
              <a:rPr lang="en-US" b="1" dirty="0"/>
              <a:t> Degree Controlled Substance Crime</a:t>
            </a:r>
            <a:r>
              <a:rPr lang="en-US" dirty="0"/>
              <a:t> on </a:t>
            </a:r>
            <a:r>
              <a:rPr lang="en-US" dirty="0" smtClean="0"/>
              <a:t>8/15/2017</a:t>
            </a:r>
          </a:p>
          <a:p>
            <a:endParaRPr lang="en-US" dirty="0"/>
          </a:p>
          <a:p>
            <a:r>
              <a:rPr lang="en-US" dirty="0" smtClean="0"/>
              <a:t> Charges were dismissed on 2/1/2018</a:t>
            </a:r>
          </a:p>
          <a:p>
            <a:endParaRPr lang="en-US" dirty="0" smtClean="0"/>
          </a:p>
          <a:p>
            <a:r>
              <a:rPr lang="en-US" dirty="0" smtClean="0"/>
              <a:t>No subsequent charges or convictions</a:t>
            </a:r>
          </a:p>
          <a:p>
            <a:pPr marL="0" indent="0">
              <a:buNone/>
            </a:pPr>
            <a:endParaRPr lang="en-US" dirty="0"/>
          </a:p>
        </p:txBody>
      </p:sp>
    </p:spTree>
    <p:extLst>
      <p:ext uri="{BB962C8B-B14F-4D97-AF65-F5344CB8AC3E}">
        <p14:creationId xmlns:p14="http://schemas.microsoft.com/office/powerpoint/2010/main" val="42216028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Statutory Expungement Factors</a:t>
            </a:r>
            <a:endParaRPr lang="en-US" dirty="0"/>
          </a:p>
        </p:txBody>
      </p:sp>
      <p:sp>
        <p:nvSpPr>
          <p:cNvPr id="3" name="Content Placeholder 2"/>
          <p:cNvSpPr>
            <a:spLocks noGrp="1"/>
          </p:cNvSpPr>
          <p:nvPr>
            <p:ph idx="1"/>
          </p:nvPr>
        </p:nvSpPr>
        <p:spPr>
          <a:xfrm>
            <a:off x="533400" y="1905000"/>
            <a:ext cx="7010400" cy="4267200"/>
          </a:xfrm>
        </p:spPr>
        <p:txBody>
          <a:bodyPr>
            <a:normAutofit/>
          </a:bodyPr>
          <a:lstStyle/>
          <a:p>
            <a:pPr marL="0" indent="0">
              <a:buNone/>
            </a:pPr>
            <a:r>
              <a:rPr lang="en-US" dirty="0" smtClean="0"/>
              <a:t>Minn. Stat. § 609A.03 Subd. 5 (c) (1-12)</a:t>
            </a:r>
          </a:p>
          <a:p>
            <a:pPr marL="971550" lvl="1" indent="-514350">
              <a:buFont typeface="+mj-lt"/>
              <a:buAutoNum type="arabicPeriod"/>
            </a:pPr>
            <a:r>
              <a:rPr lang="en-US" dirty="0" smtClean="0"/>
              <a:t>Nature and severity of underlying crime</a:t>
            </a:r>
          </a:p>
          <a:p>
            <a:pPr marL="971550" lvl="1" indent="-514350">
              <a:buFont typeface="+mj-lt"/>
              <a:buAutoNum type="arabicPeriod"/>
            </a:pPr>
            <a:r>
              <a:rPr lang="en-US" dirty="0" smtClean="0"/>
              <a:t>Risk, if any, the petitioner poses to individuals or society</a:t>
            </a:r>
          </a:p>
          <a:p>
            <a:pPr marL="971550" lvl="1" indent="-514350">
              <a:buFont typeface="+mj-lt"/>
              <a:buAutoNum type="arabicPeriod"/>
            </a:pPr>
            <a:r>
              <a:rPr lang="en-US" dirty="0" smtClean="0"/>
              <a:t>Length of time since the offense occurred</a:t>
            </a:r>
          </a:p>
          <a:p>
            <a:pPr marL="971550" lvl="1" indent="-514350">
              <a:buFont typeface="+mj-lt"/>
              <a:buAutoNum type="arabicPeriod"/>
            </a:pPr>
            <a:r>
              <a:rPr lang="en-US" b="1" dirty="0" smtClean="0"/>
              <a:t>Steps taken toward rehabilitation following the crime</a:t>
            </a:r>
          </a:p>
          <a:p>
            <a:pPr marL="971550" lvl="1" indent="-514350">
              <a:buFont typeface="+mj-lt"/>
              <a:buAutoNum type="arabicPeriod"/>
            </a:pPr>
            <a:r>
              <a:rPr lang="en-US" dirty="0" smtClean="0"/>
              <a:t>Aggravating or mitigating factors relating to the underlying crime, including the petitioner’s level of participation and context and circumstances of the underlying crime</a:t>
            </a:r>
          </a:p>
          <a:p>
            <a:pPr marL="971550" lvl="1" indent="-514350">
              <a:buFont typeface="+mj-lt"/>
              <a:buAutoNum type="arabicPeriod"/>
            </a:pPr>
            <a:r>
              <a:rPr lang="en-US" b="1" dirty="0" smtClean="0"/>
              <a:t>Reasons for the expungement, including the petitioner’s attempts to obtain employment, housing, or other necessities</a:t>
            </a:r>
          </a:p>
          <a:p>
            <a:pPr lvl="2"/>
            <a:endParaRPr lang="en-US" dirty="0"/>
          </a:p>
        </p:txBody>
      </p:sp>
    </p:spTree>
    <p:extLst>
      <p:ext uri="{BB962C8B-B14F-4D97-AF65-F5344CB8AC3E}">
        <p14:creationId xmlns:p14="http://schemas.microsoft.com/office/powerpoint/2010/main" val="38830022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Statutory Expungement Factors</a:t>
            </a:r>
            <a:endParaRPr lang="en-US" dirty="0"/>
          </a:p>
        </p:txBody>
      </p:sp>
      <p:sp>
        <p:nvSpPr>
          <p:cNvPr id="3" name="Content Placeholder 2"/>
          <p:cNvSpPr>
            <a:spLocks noGrp="1"/>
          </p:cNvSpPr>
          <p:nvPr>
            <p:ph idx="1"/>
          </p:nvPr>
        </p:nvSpPr>
        <p:spPr>
          <a:xfrm>
            <a:off x="609600" y="1905000"/>
            <a:ext cx="7010400" cy="4267200"/>
          </a:xfrm>
        </p:spPr>
        <p:txBody>
          <a:bodyPr>
            <a:normAutofit/>
          </a:bodyPr>
          <a:lstStyle/>
          <a:p>
            <a:pPr marL="0" indent="0">
              <a:buNone/>
            </a:pPr>
            <a:r>
              <a:rPr lang="en-US" dirty="0" smtClean="0"/>
              <a:t>Minn. Stat. § 609A.03 Subd. 5 (c) (1-12)</a:t>
            </a:r>
          </a:p>
          <a:p>
            <a:pPr marL="971550" lvl="1" indent="-514350">
              <a:buFont typeface="+mj-lt"/>
              <a:buAutoNum type="arabicPeriod" startAt="7"/>
            </a:pPr>
            <a:r>
              <a:rPr lang="en-US" dirty="0" smtClean="0"/>
              <a:t>Petitioner’s criminal record</a:t>
            </a:r>
          </a:p>
          <a:p>
            <a:pPr marL="971550" lvl="1" indent="-514350">
              <a:buFont typeface="+mj-lt"/>
              <a:buAutoNum type="arabicPeriod" startAt="7"/>
            </a:pPr>
            <a:r>
              <a:rPr lang="en-US" dirty="0" smtClean="0"/>
              <a:t>Petitioner’s record of employment and community involvement</a:t>
            </a:r>
          </a:p>
          <a:p>
            <a:pPr marL="971550" lvl="1" indent="-514350">
              <a:buFont typeface="+mj-lt"/>
              <a:buAutoNum type="arabicPeriod" startAt="7"/>
            </a:pPr>
            <a:r>
              <a:rPr lang="en-US" dirty="0" smtClean="0"/>
              <a:t>Recommendations of interested law enforcement, prosecutorial, and corrections officials</a:t>
            </a:r>
          </a:p>
          <a:p>
            <a:pPr marL="971550" lvl="1" indent="-514350">
              <a:buFont typeface="+mj-lt"/>
              <a:buAutoNum type="arabicPeriod" startAt="7"/>
            </a:pPr>
            <a:r>
              <a:rPr lang="en-US" dirty="0" smtClean="0"/>
              <a:t>Recommendations of victims or whether the victims of the underlying crime were minors</a:t>
            </a:r>
          </a:p>
          <a:p>
            <a:pPr marL="971550" lvl="1" indent="-514350">
              <a:buFont typeface="+mj-lt"/>
              <a:buAutoNum type="arabicPeriod" startAt="7"/>
            </a:pPr>
            <a:r>
              <a:rPr lang="en-US" dirty="0" smtClean="0"/>
              <a:t>The amount, if any, of restitution outstanding, past efforts made by the petitioner toward payment, and the measures in place to help ensure completion of restitution payment of the record if granted</a:t>
            </a:r>
          </a:p>
          <a:p>
            <a:pPr marL="971550" lvl="1" indent="-514350">
              <a:buFont typeface="+mj-lt"/>
              <a:buAutoNum type="arabicPeriod" startAt="7"/>
            </a:pPr>
            <a:r>
              <a:rPr lang="en-US" dirty="0" smtClean="0"/>
              <a:t>Other factors deemed relevant by the court</a:t>
            </a:r>
          </a:p>
          <a:p>
            <a:pPr marL="1371600" lvl="2" indent="-457200">
              <a:buFont typeface="+mj-lt"/>
              <a:buAutoNum type="arabicPeriod" startAt="7"/>
            </a:pPr>
            <a:endParaRPr lang="en-US" dirty="0"/>
          </a:p>
        </p:txBody>
      </p:sp>
    </p:spTree>
    <p:extLst>
      <p:ext uri="{BB962C8B-B14F-4D97-AF65-F5344CB8AC3E}">
        <p14:creationId xmlns:p14="http://schemas.microsoft.com/office/powerpoint/2010/main" val="38657591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4294967295"/>
          </p:nvPr>
        </p:nvSpPr>
        <p:spPr>
          <a:xfrm>
            <a:off x="304800" y="1676400"/>
            <a:ext cx="8407400" cy="4406900"/>
          </a:xfrm>
        </p:spPr>
        <p:txBody>
          <a:bodyPr>
            <a:normAutofit/>
          </a:bodyPr>
          <a:lstStyle/>
          <a:p>
            <a:pPr marL="0" indent="0" algn="ctr">
              <a:buNone/>
            </a:pPr>
            <a:r>
              <a:rPr lang="en-US" sz="6000" dirty="0" smtClean="0"/>
              <a:t>“I am eligible to file. Great. What’s Next?”</a:t>
            </a:r>
            <a:endParaRPr lang="en-US" sz="6000" dirty="0"/>
          </a:p>
        </p:txBody>
      </p:sp>
    </p:spTree>
    <p:extLst>
      <p:ext uri="{BB962C8B-B14F-4D97-AF65-F5344CB8AC3E}">
        <p14:creationId xmlns:p14="http://schemas.microsoft.com/office/powerpoint/2010/main" val="5700881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Steps to Filing an Expungement</a:t>
            </a:r>
            <a:endParaRPr lang="en-US" dirty="0"/>
          </a:p>
        </p:txBody>
      </p:sp>
      <p:sp>
        <p:nvSpPr>
          <p:cNvPr id="4"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baseline="0">
                <a:solidFill>
                  <a:schemeClr val="tx1"/>
                </a:solidFill>
                <a:latin typeface="Bookman Old Style" panose="0205060405050502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baseline="0">
                <a:solidFill>
                  <a:schemeClr val="tx1"/>
                </a:solidFill>
                <a:latin typeface="Bookman Old Style" panose="0205060405050502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baseline="0">
                <a:solidFill>
                  <a:schemeClr val="tx1"/>
                </a:solidFill>
                <a:latin typeface="Bookman Old Style" panose="0205060405050502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Bookman Old Style" panose="0205060405050502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Bookman Old Style" panose="0205060405050502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eriod"/>
            </a:pPr>
            <a:r>
              <a:rPr lang="en-US" dirty="0" smtClean="0">
                <a:latin typeface="+mn-lt"/>
              </a:rPr>
              <a:t>Gather Information</a:t>
            </a:r>
          </a:p>
          <a:p>
            <a:pPr marL="457200" indent="-457200">
              <a:buFont typeface="+mj-lt"/>
              <a:buAutoNum type="arabicPeriod"/>
            </a:pPr>
            <a:r>
              <a:rPr lang="en-US" dirty="0" smtClean="0">
                <a:latin typeface="+mn-lt"/>
              </a:rPr>
              <a:t>Draft Petition</a:t>
            </a:r>
          </a:p>
          <a:p>
            <a:pPr marL="457200" indent="-457200">
              <a:buFont typeface="+mj-lt"/>
              <a:buAutoNum type="arabicPeriod"/>
            </a:pPr>
            <a:r>
              <a:rPr lang="en-US" dirty="0" smtClean="0">
                <a:latin typeface="+mn-lt"/>
              </a:rPr>
              <a:t>Service</a:t>
            </a:r>
          </a:p>
          <a:p>
            <a:pPr marL="457200" indent="-457200">
              <a:buFont typeface="+mj-lt"/>
              <a:buAutoNum type="arabicPeriod"/>
            </a:pPr>
            <a:r>
              <a:rPr lang="en-US" dirty="0" smtClean="0">
                <a:latin typeface="+mn-lt"/>
              </a:rPr>
              <a:t>Filing</a:t>
            </a:r>
          </a:p>
          <a:p>
            <a:pPr marL="457200" indent="-457200">
              <a:buFont typeface="+mj-lt"/>
              <a:buAutoNum type="arabicPeriod"/>
            </a:pPr>
            <a:r>
              <a:rPr lang="en-US" dirty="0" smtClean="0">
                <a:latin typeface="+mn-lt"/>
              </a:rPr>
              <a:t>Hearing</a:t>
            </a:r>
          </a:p>
          <a:p>
            <a:pPr marL="457200" indent="-457200">
              <a:buFont typeface="+mj-lt"/>
              <a:buAutoNum type="arabicPeriod"/>
            </a:pPr>
            <a:r>
              <a:rPr lang="en-US" dirty="0" smtClean="0">
                <a:latin typeface="+mn-lt"/>
              </a:rPr>
              <a:t>Expungement Order</a:t>
            </a:r>
          </a:p>
          <a:p>
            <a:endParaRPr lang="en-US" dirty="0" smtClean="0">
              <a:latin typeface="+mn-lt"/>
            </a:endParaRPr>
          </a:p>
        </p:txBody>
      </p:sp>
    </p:spTree>
    <p:extLst>
      <p:ext uri="{BB962C8B-B14F-4D97-AF65-F5344CB8AC3E}">
        <p14:creationId xmlns:p14="http://schemas.microsoft.com/office/powerpoint/2010/main" val="142779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1905000"/>
            <a:ext cx="8407400" cy="4406900"/>
          </a:xfrm>
        </p:spPr>
        <p:txBody>
          <a:bodyPr>
            <a:normAutofit/>
          </a:bodyPr>
          <a:lstStyle/>
          <a:p>
            <a:pPr marL="0" indent="0" algn="ctr">
              <a:buNone/>
            </a:pPr>
            <a:r>
              <a:rPr lang="en-US" sz="6600" dirty="0" smtClean="0"/>
              <a:t>What can you do to hel</a:t>
            </a:r>
            <a:r>
              <a:rPr lang="en-US" sz="6600" dirty="0"/>
              <a:t>p</a:t>
            </a:r>
            <a:r>
              <a:rPr lang="en-US" sz="6600" dirty="0" smtClean="0"/>
              <a:t>?</a:t>
            </a:r>
            <a:endParaRPr lang="en-US" sz="6600" dirty="0"/>
          </a:p>
        </p:txBody>
      </p:sp>
    </p:spTree>
    <p:extLst>
      <p:ext uri="{BB962C8B-B14F-4D97-AF65-F5344CB8AC3E}">
        <p14:creationId xmlns:p14="http://schemas.microsoft.com/office/powerpoint/2010/main" val="11386672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Get Help</a:t>
            </a:r>
            <a:endParaRPr lang="en-US" dirty="0"/>
          </a:p>
        </p:txBody>
      </p:sp>
      <p:sp>
        <p:nvSpPr>
          <p:cNvPr id="3" name="Content Placeholder 2"/>
          <p:cNvSpPr>
            <a:spLocks noGrp="1"/>
          </p:cNvSpPr>
          <p:nvPr>
            <p:ph idx="1"/>
          </p:nvPr>
        </p:nvSpPr>
        <p:spPr/>
        <p:txBody>
          <a:bodyPr>
            <a:normAutofit/>
          </a:bodyPr>
          <a:lstStyle/>
          <a:p>
            <a:pPr marL="452628" indent="-342900"/>
            <a:r>
              <a:rPr lang="en-US" dirty="0" smtClean="0"/>
              <a:t>Call SMRLS – 651-222-4731</a:t>
            </a:r>
          </a:p>
          <a:p>
            <a:pPr marL="109728" indent="0">
              <a:buNone/>
            </a:pPr>
            <a:endParaRPr lang="en-US" dirty="0" smtClean="0"/>
          </a:p>
          <a:p>
            <a:pPr marL="452628" indent="-342900"/>
            <a:r>
              <a:rPr lang="en-US" dirty="0" smtClean="0"/>
              <a:t>Minnesota Judicial Branch</a:t>
            </a:r>
            <a:endParaRPr lang="en-US" dirty="0" smtClean="0">
              <a:hlinkClick r:id="rId3"/>
            </a:endParaRPr>
          </a:p>
          <a:p>
            <a:pPr marL="852678" lvl="1" indent="-342900"/>
            <a:r>
              <a:rPr lang="en-US" dirty="0" smtClean="0">
                <a:hlinkClick r:id="rId3"/>
              </a:rPr>
              <a:t>www.mncourts.gov</a:t>
            </a:r>
            <a:endParaRPr lang="en-US" dirty="0" smtClean="0"/>
          </a:p>
          <a:p>
            <a:pPr marL="1252728" lvl="2" indent="-342900"/>
            <a:r>
              <a:rPr lang="en-US" dirty="0" smtClean="0"/>
              <a:t>“Help Topics”         “Criminal Expungement”</a:t>
            </a:r>
          </a:p>
          <a:p>
            <a:pPr marL="852678" lvl="1" indent="-342900"/>
            <a:endParaRPr lang="en-US" dirty="0" smtClean="0"/>
          </a:p>
          <a:p>
            <a:pPr marL="452628"/>
            <a:r>
              <a:rPr lang="en-US" dirty="0" smtClean="0">
                <a:hlinkClick r:id="rId4"/>
              </a:rPr>
              <a:t>www.lawhelpmn.org</a:t>
            </a:r>
            <a:endParaRPr lang="en-US" dirty="0" smtClean="0"/>
          </a:p>
          <a:p>
            <a:pPr marL="452628"/>
            <a:endParaRPr lang="en-US" dirty="0" smtClean="0"/>
          </a:p>
          <a:p>
            <a:pPr marL="452628" indent="-342900"/>
            <a:endParaRPr lang="en-US" dirty="0" smtClean="0"/>
          </a:p>
        </p:txBody>
      </p:sp>
      <p:cxnSp>
        <p:nvCxnSpPr>
          <p:cNvPr id="5" name="Straight Arrow Connector 4"/>
          <p:cNvCxnSpPr/>
          <p:nvPr/>
        </p:nvCxnSpPr>
        <p:spPr>
          <a:xfrm>
            <a:off x="3048000" y="3276600"/>
            <a:ext cx="49530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9117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Kristin Holmes</a:t>
            </a:r>
            <a:endParaRPr lang="en-US" dirty="0"/>
          </a:p>
        </p:txBody>
      </p:sp>
      <p:sp>
        <p:nvSpPr>
          <p:cNvPr id="4" name="Title 3"/>
          <p:cNvSpPr>
            <a:spLocks noGrp="1"/>
          </p:cNvSpPr>
          <p:nvPr>
            <p:ph type="title"/>
          </p:nvPr>
        </p:nvSpPr>
        <p:spPr/>
        <p:txBody>
          <a:bodyPr/>
          <a:lstStyle/>
          <a:p>
            <a:r>
              <a:rPr lang="en-US" dirty="0" smtClean="0"/>
              <a:t>Eviction Expungements</a:t>
            </a:r>
            <a:endParaRPr lang="en-US" dirty="0"/>
          </a:p>
        </p:txBody>
      </p:sp>
    </p:spTree>
    <p:extLst>
      <p:ext uri="{BB962C8B-B14F-4D97-AF65-F5344CB8AC3E}">
        <p14:creationId xmlns:p14="http://schemas.microsoft.com/office/powerpoint/2010/main" val="26353789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hlinkClick r:id="rId2"/>
            </a:endParaRPr>
          </a:p>
          <a:p>
            <a:endParaRPr lang="en-US" dirty="0" smtClean="0">
              <a:hlinkClick r:id="rId2"/>
            </a:endParaRPr>
          </a:p>
          <a:p>
            <a:r>
              <a:rPr lang="en-US" dirty="0" smtClean="0">
                <a:hlinkClick r:id="rId2"/>
              </a:rPr>
              <a:t>kristin.holmes@smrls.org</a:t>
            </a:r>
            <a:r>
              <a:rPr lang="en-US" dirty="0" smtClean="0"/>
              <a:t> or </a:t>
            </a:r>
            <a:r>
              <a:rPr lang="en-US" dirty="0" smtClean="0">
                <a:hlinkClick r:id="rId3"/>
              </a:rPr>
              <a:t>meghan.scully@smrls.org</a:t>
            </a:r>
            <a:endParaRPr lang="en-US" dirty="0"/>
          </a:p>
          <a:p>
            <a:pPr marL="45720" indent="0">
              <a:buNone/>
            </a:pPr>
            <a:endParaRPr lang="en-US" dirty="0"/>
          </a:p>
          <a:p>
            <a:r>
              <a:rPr lang="en-US" dirty="0" smtClean="0"/>
              <a:t>651-222-5863 </a:t>
            </a:r>
          </a:p>
          <a:p>
            <a:endParaRPr lang="en-US" dirty="0"/>
          </a:p>
          <a:p>
            <a:r>
              <a:rPr lang="en-US" dirty="0" smtClean="0"/>
              <a:t>Intake: 651-222-4731 </a:t>
            </a:r>
          </a:p>
          <a:p>
            <a:pPr marL="45720" indent="0">
              <a:buNone/>
            </a:pPr>
            <a:endParaRPr lang="en-US" dirty="0"/>
          </a:p>
        </p:txBody>
      </p:sp>
      <p:sp>
        <p:nvSpPr>
          <p:cNvPr id="3" name="Title 2"/>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819858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57929"/>
          </a:xfrm>
        </p:spPr>
        <p:txBody>
          <a:bodyPr/>
          <a:lstStyle/>
          <a:p>
            <a:r>
              <a:rPr lang="en-US" dirty="0" smtClean="0"/>
              <a:t>Records of evictions (UDs) make it extremely difficult for individuals to find housing</a:t>
            </a:r>
          </a:p>
          <a:p>
            <a:pPr marL="45720" indent="0">
              <a:buNone/>
            </a:pPr>
            <a:endParaRPr lang="en-US" dirty="0" smtClean="0"/>
          </a:p>
          <a:p>
            <a:r>
              <a:rPr lang="en-US" dirty="0" smtClean="0"/>
              <a:t>Many landlords look back as far as 7 years (84 months) </a:t>
            </a:r>
          </a:p>
          <a:p>
            <a:pPr marL="45720" indent="0">
              <a:buNone/>
            </a:pPr>
            <a:endParaRPr lang="en-US" dirty="0" smtClean="0"/>
          </a:p>
          <a:p>
            <a:r>
              <a:rPr lang="en-US" dirty="0"/>
              <a:t>C</a:t>
            </a:r>
            <a:r>
              <a:rPr lang="en-US" dirty="0" smtClean="0"/>
              <a:t>reates a cycle where individuals are forced to live in bad conditions (Only “bad” landlords will rent to them; once in the property, will not complain about repairs for fear of retaliation, etc.) </a:t>
            </a:r>
          </a:p>
          <a:p>
            <a:pPr marL="45720" indent="0">
              <a:buNone/>
            </a:pPr>
            <a:endParaRPr lang="en-US" dirty="0" smtClean="0"/>
          </a:p>
          <a:p>
            <a:r>
              <a:rPr lang="en-US" dirty="0" smtClean="0"/>
              <a:t>Leads to de facto housing segregation</a:t>
            </a:r>
          </a:p>
          <a:p>
            <a:pPr marL="45720" indent="0">
              <a:buNone/>
            </a:pPr>
            <a:r>
              <a:rPr lang="en-US" dirty="0" smtClean="0"/>
              <a:t> </a:t>
            </a:r>
          </a:p>
          <a:p>
            <a:r>
              <a:rPr lang="en-US" dirty="0" smtClean="0"/>
              <a:t>Even worse in the Twin Cities than elsewhere*</a:t>
            </a:r>
          </a:p>
        </p:txBody>
      </p:sp>
      <p:sp>
        <p:nvSpPr>
          <p:cNvPr id="3" name="Title 2"/>
          <p:cNvSpPr>
            <a:spLocks noGrp="1"/>
          </p:cNvSpPr>
          <p:nvPr>
            <p:ph type="title"/>
          </p:nvPr>
        </p:nvSpPr>
        <p:spPr/>
        <p:txBody>
          <a:bodyPr/>
          <a:lstStyle/>
          <a:p>
            <a:r>
              <a:rPr lang="en-US" dirty="0" smtClean="0"/>
              <a:t>The facts</a:t>
            </a:r>
            <a:endParaRPr lang="en-US" dirty="0"/>
          </a:p>
        </p:txBody>
      </p:sp>
    </p:spTree>
    <p:extLst>
      <p:ext uri="{BB962C8B-B14F-4D97-AF65-F5344CB8AC3E}">
        <p14:creationId xmlns:p14="http://schemas.microsoft.com/office/powerpoint/2010/main" val="1246295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sz="2400" dirty="0" smtClean="0"/>
              <a:t>What does expungement mean?</a:t>
            </a:r>
          </a:p>
          <a:p>
            <a:pPr lvl="1"/>
            <a:r>
              <a:rPr lang="en-US" sz="2400" dirty="0" smtClean="0"/>
              <a:t>Court filings are public records (even if no hearing)</a:t>
            </a:r>
          </a:p>
          <a:p>
            <a:pPr lvl="1"/>
            <a:r>
              <a:rPr lang="en-US" sz="2400" dirty="0" smtClean="0"/>
              <a:t>Evictions are reported and public as soon as they are filed</a:t>
            </a:r>
          </a:p>
          <a:p>
            <a:pPr lvl="1"/>
            <a:r>
              <a:rPr lang="en-US" sz="2400" dirty="0" smtClean="0"/>
              <a:t>Tenant screening agencies </a:t>
            </a:r>
          </a:p>
          <a:p>
            <a:pPr marL="365760" lvl="1" indent="0">
              <a:buNone/>
            </a:pPr>
            <a:endParaRPr lang="en-US" sz="2400" dirty="0" smtClean="0"/>
          </a:p>
          <a:p>
            <a:r>
              <a:rPr lang="en-US" sz="2400" dirty="0" smtClean="0"/>
              <a:t>How can eviction cases be expunged? </a:t>
            </a:r>
          </a:p>
          <a:p>
            <a:pPr lvl="1"/>
            <a:r>
              <a:rPr lang="en-US" sz="2400" dirty="0"/>
              <a:t>By motion (asking the court)</a:t>
            </a:r>
          </a:p>
          <a:p>
            <a:pPr lvl="1"/>
            <a:r>
              <a:rPr lang="en-US" sz="2400" dirty="0" smtClean="0"/>
              <a:t>By agreement (stipulation) of the parties </a:t>
            </a:r>
          </a:p>
          <a:p>
            <a:pPr lvl="1"/>
            <a:endParaRPr lang="en-US" dirty="0"/>
          </a:p>
          <a:p>
            <a:endParaRPr lang="en-US" dirty="0"/>
          </a:p>
        </p:txBody>
      </p:sp>
      <p:sp>
        <p:nvSpPr>
          <p:cNvPr id="3" name="Title 2"/>
          <p:cNvSpPr>
            <a:spLocks noGrp="1"/>
          </p:cNvSpPr>
          <p:nvPr>
            <p:ph type="title"/>
          </p:nvPr>
        </p:nvSpPr>
        <p:spPr/>
        <p:txBody>
          <a:bodyPr/>
          <a:lstStyle/>
          <a:p>
            <a:r>
              <a:rPr lang="en-US" dirty="0" smtClean="0"/>
              <a:t>The basics</a:t>
            </a:r>
            <a:endParaRPr lang="en-US" dirty="0"/>
          </a:p>
        </p:txBody>
      </p:sp>
    </p:spTree>
    <p:extLst>
      <p:ext uri="{BB962C8B-B14F-4D97-AF65-F5344CB8AC3E}">
        <p14:creationId xmlns:p14="http://schemas.microsoft.com/office/powerpoint/2010/main" val="2320956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93347115"/>
              </p:ext>
            </p:extLst>
          </p:nvPr>
        </p:nvGraphicFramePr>
        <p:xfrm>
          <a:off x="762000" y="457200"/>
          <a:ext cx="76962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2515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400" dirty="0" smtClean="0"/>
              <a:t>Three requirements, </a:t>
            </a:r>
            <a:r>
              <a:rPr lang="en-US" sz="2400" dirty="0"/>
              <a:t>found in MN Statue 484.014 </a:t>
            </a:r>
            <a:endParaRPr lang="en-US" sz="2400" dirty="0" smtClean="0"/>
          </a:p>
          <a:p>
            <a:pPr marL="45720" indent="0">
              <a:buNone/>
            </a:pPr>
            <a:endParaRPr lang="en-US" dirty="0" smtClean="0"/>
          </a:p>
          <a:p>
            <a:pPr marL="365760" lvl="1" indent="0">
              <a:buNone/>
            </a:pPr>
            <a:r>
              <a:rPr lang="en-US" sz="2000" dirty="0" smtClean="0"/>
              <a:t>1. </a:t>
            </a:r>
            <a:r>
              <a:rPr lang="en-US" sz="2400" dirty="0"/>
              <a:t>The case is without a basis in fact or in </a:t>
            </a:r>
            <a:r>
              <a:rPr lang="en-US" sz="2400" dirty="0" smtClean="0"/>
              <a:t>law; </a:t>
            </a:r>
          </a:p>
          <a:p>
            <a:pPr lvl="3"/>
            <a:r>
              <a:rPr lang="en-US" sz="2000" i="1" dirty="0" smtClean="0"/>
              <a:t>(What was wrong with the landlord’s case?) </a:t>
            </a:r>
          </a:p>
          <a:p>
            <a:pPr lvl="3"/>
            <a:endParaRPr lang="en-US" sz="2000" i="1" dirty="0"/>
          </a:p>
          <a:p>
            <a:pPr marL="365760" lvl="1" indent="0">
              <a:buNone/>
            </a:pPr>
            <a:r>
              <a:rPr lang="en-US" sz="2000" dirty="0" smtClean="0"/>
              <a:t>2. </a:t>
            </a:r>
            <a:r>
              <a:rPr lang="en-US" sz="2400" dirty="0"/>
              <a:t>E</a:t>
            </a:r>
            <a:r>
              <a:rPr lang="en-US" sz="2400" dirty="0" smtClean="0"/>
              <a:t>xpungement </a:t>
            </a:r>
            <a:r>
              <a:rPr lang="en-US" sz="2400" dirty="0"/>
              <a:t>is clearly in the interests of </a:t>
            </a:r>
            <a:r>
              <a:rPr lang="en-US" sz="2400" dirty="0" smtClean="0"/>
              <a:t>justice; </a:t>
            </a:r>
          </a:p>
          <a:p>
            <a:pPr lvl="3"/>
            <a:r>
              <a:rPr lang="en-US" sz="2000" i="1" dirty="0" smtClean="0"/>
              <a:t>(It would be fair to take this off my record because…)</a:t>
            </a:r>
          </a:p>
          <a:p>
            <a:pPr lvl="3"/>
            <a:endParaRPr lang="en-US" sz="2000" i="1" dirty="0" smtClean="0"/>
          </a:p>
          <a:p>
            <a:pPr marL="365760" lvl="1" indent="0">
              <a:buNone/>
            </a:pPr>
            <a:r>
              <a:rPr lang="en-US" sz="2000" dirty="0" smtClean="0"/>
              <a:t>3. </a:t>
            </a:r>
            <a:r>
              <a:rPr lang="en-US" sz="2400" u="sng" dirty="0" smtClean="0"/>
              <a:t>And</a:t>
            </a:r>
            <a:r>
              <a:rPr lang="en-US" sz="2400" dirty="0" smtClean="0"/>
              <a:t> </a:t>
            </a:r>
            <a:r>
              <a:rPr lang="en-US" sz="2400" dirty="0"/>
              <a:t>those interests are not outweighed by the public's interest in knowing about the record</a:t>
            </a:r>
            <a:r>
              <a:rPr lang="en-US" sz="2400" dirty="0" smtClean="0"/>
              <a:t>.</a:t>
            </a:r>
          </a:p>
          <a:p>
            <a:pPr lvl="3"/>
            <a:r>
              <a:rPr lang="en-US" sz="2000" i="1" dirty="0" smtClean="0"/>
              <a:t>(The </a:t>
            </a:r>
            <a:r>
              <a:rPr lang="en-US" sz="2000" i="1" dirty="0"/>
              <a:t>reasons I need an expungement are more important than the public </a:t>
            </a:r>
            <a:r>
              <a:rPr lang="en-US" sz="2000" i="1" dirty="0" smtClean="0"/>
              <a:t>knowing about </a:t>
            </a:r>
            <a:r>
              <a:rPr lang="en-US" sz="2000" i="1" dirty="0"/>
              <a:t>my record </a:t>
            </a:r>
            <a:r>
              <a:rPr lang="en-US" sz="2000" i="1" dirty="0" smtClean="0"/>
              <a:t>because…)</a:t>
            </a:r>
            <a:endParaRPr lang="en-US" sz="2000" i="1" dirty="0"/>
          </a:p>
        </p:txBody>
      </p:sp>
      <p:sp>
        <p:nvSpPr>
          <p:cNvPr id="3" name="Title 2"/>
          <p:cNvSpPr>
            <a:spLocks noGrp="1"/>
          </p:cNvSpPr>
          <p:nvPr>
            <p:ph type="title"/>
          </p:nvPr>
        </p:nvSpPr>
        <p:spPr/>
        <p:txBody>
          <a:bodyPr/>
          <a:lstStyle/>
          <a:p>
            <a:r>
              <a:rPr lang="en-US" dirty="0" smtClean="0"/>
              <a:t>Traditional Expungement by Motion</a:t>
            </a:r>
            <a:endParaRPr lang="en-US" dirty="0"/>
          </a:p>
        </p:txBody>
      </p:sp>
    </p:spTree>
    <p:extLst>
      <p:ext uri="{BB962C8B-B14F-4D97-AF65-F5344CB8AC3E}">
        <p14:creationId xmlns:p14="http://schemas.microsoft.com/office/powerpoint/2010/main" val="1871955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19070"/>
            <a:ext cx="8407892" cy="4605529"/>
          </a:xfrm>
        </p:spPr>
        <p:txBody>
          <a:bodyPr>
            <a:normAutofit/>
          </a:bodyPr>
          <a:lstStyle/>
          <a:p>
            <a:r>
              <a:rPr lang="en-US" sz="2400" u="sng" dirty="0" smtClean="0"/>
              <a:t>Requirement 1: Without basis in law or fact</a:t>
            </a:r>
          </a:p>
          <a:p>
            <a:pPr lvl="1"/>
            <a:r>
              <a:rPr lang="en-US" sz="2400" dirty="0"/>
              <a:t>Tenant prevailed: by court decision or dismissal </a:t>
            </a:r>
          </a:p>
          <a:p>
            <a:pPr lvl="1"/>
            <a:r>
              <a:rPr lang="en-US" sz="2400" dirty="0"/>
              <a:t>Tenant </a:t>
            </a:r>
            <a:r>
              <a:rPr lang="en-US" sz="2400" i="1" dirty="0"/>
              <a:t>should have </a:t>
            </a:r>
            <a:r>
              <a:rPr lang="en-US" sz="2400" dirty="0"/>
              <a:t>prevailed </a:t>
            </a:r>
          </a:p>
          <a:p>
            <a:pPr lvl="1"/>
            <a:r>
              <a:rPr lang="en-US" sz="2400" dirty="0"/>
              <a:t>There was an agreement that case would be expunged </a:t>
            </a:r>
            <a:endParaRPr lang="en-US" sz="2400" dirty="0" smtClean="0"/>
          </a:p>
          <a:p>
            <a:pPr marL="365760" lvl="1" indent="0">
              <a:buNone/>
            </a:pPr>
            <a:endParaRPr lang="en-US" dirty="0" smtClean="0"/>
          </a:p>
          <a:p>
            <a:r>
              <a:rPr lang="en-US" sz="2400" u="sng" dirty="0" smtClean="0"/>
              <a:t>Requirements 2&amp;3: Interests of justice/public’s right to know </a:t>
            </a:r>
          </a:p>
          <a:p>
            <a:pPr lvl="1"/>
            <a:r>
              <a:rPr lang="en-US" sz="2400" dirty="0"/>
              <a:t>What is the harm to the tenant</a:t>
            </a:r>
            <a:r>
              <a:rPr lang="en-US" sz="2400" dirty="0" smtClean="0"/>
              <a:t>?</a:t>
            </a:r>
            <a:endParaRPr lang="en-US" sz="2400" dirty="0"/>
          </a:p>
          <a:p>
            <a:pPr lvl="1"/>
            <a:r>
              <a:rPr lang="en-US" sz="2400" dirty="0"/>
              <a:t>What is the harm to the owner</a:t>
            </a:r>
            <a:r>
              <a:rPr lang="en-US" sz="2400" dirty="0" smtClean="0"/>
              <a:t>?</a:t>
            </a:r>
            <a:endParaRPr lang="en-US" sz="2400" dirty="0"/>
          </a:p>
          <a:p>
            <a:pPr lvl="1"/>
            <a:r>
              <a:rPr lang="en-US" sz="2400" dirty="0"/>
              <a:t>What is the harm to a potential </a:t>
            </a:r>
            <a:r>
              <a:rPr lang="en-US" sz="2400" dirty="0" smtClean="0"/>
              <a:t>owner/landlord?</a:t>
            </a:r>
            <a:endParaRPr lang="en-US" sz="2400" dirty="0"/>
          </a:p>
          <a:p>
            <a:pPr lvl="1"/>
            <a:endParaRPr lang="en-US" dirty="0" smtClean="0"/>
          </a:p>
        </p:txBody>
      </p:sp>
      <p:sp>
        <p:nvSpPr>
          <p:cNvPr id="3" name="Title 2"/>
          <p:cNvSpPr>
            <a:spLocks noGrp="1"/>
          </p:cNvSpPr>
          <p:nvPr>
            <p:ph type="title"/>
          </p:nvPr>
        </p:nvSpPr>
        <p:spPr/>
        <p:txBody>
          <a:bodyPr/>
          <a:lstStyle/>
          <a:p>
            <a:r>
              <a:rPr lang="en-US" dirty="0" smtClean="0"/>
              <a:t>Traditional Expungement by motion, </a:t>
            </a:r>
            <a:r>
              <a:rPr lang="en-US" dirty="0" err="1" smtClean="0"/>
              <a:t>cont’D</a:t>
            </a:r>
            <a:r>
              <a:rPr lang="en-US" dirty="0" smtClean="0"/>
              <a:t>.</a:t>
            </a:r>
            <a:endParaRPr lang="en-US" dirty="0"/>
          </a:p>
        </p:txBody>
      </p:sp>
    </p:spTree>
    <p:extLst>
      <p:ext uri="{BB962C8B-B14F-4D97-AF65-F5344CB8AC3E}">
        <p14:creationId xmlns:p14="http://schemas.microsoft.com/office/powerpoint/2010/main" val="30619036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208</TotalTime>
  <Words>2446</Words>
  <Application>Microsoft Office PowerPoint</Application>
  <PresentationFormat>On-screen Show (4:3)</PresentationFormat>
  <Paragraphs>373</Paragraphs>
  <Slides>40</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Courier New</vt:lpstr>
      <vt:lpstr>Franklin Gothic Medium</vt:lpstr>
      <vt:lpstr>Wingdings</vt:lpstr>
      <vt:lpstr>Wingdings 2</vt:lpstr>
      <vt:lpstr>Grid</vt:lpstr>
      <vt:lpstr>Eviction Expungements  Criminal record Expungements </vt:lpstr>
      <vt:lpstr>SMRLS</vt:lpstr>
      <vt:lpstr>How to Get Help</vt:lpstr>
      <vt:lpstr>Eviction Expungements</vt:lpstr>
      <vt:lpstr>The facts</vt:lpstr>
      <vt:lpstr>The basics</vt:lpstr>
      <vt:lpstr>PowerPoint Presentation</vt:lpstr>
      <vt:lpstr>Traditional Expungement by Motion</vt:lpstr>
      <vt:lpstr>Traditional Expungement by motion, cont’D.</vt:lpstr>
      <vt:lpstr>INHERENT AUTHORITY EXPUNGEMENT MOTION</vt:lpstr>
      <vt:lpstr>HOW TO FILE A MOTION</vt:lpstr>
      <vt:lpstr>BARRIERS TO EXPUNGEMENT</vt:lpstr>
      <vt:lpstr>EXPUNGEMENT BY AGREEMENT</vt:lpstr>
      <vt:lpstr>Follow-ups after expungement</vt:lpstr>
      <vt:lpstr>New possibilities</vt:lpstr>
      <vt:lpstr>Sources</vt:lpstr>
      <vt:lpstr>Criminal Record Expungement</vt:lpstr>
      <vt:lpstr>Criminal Records</vt:lpstr>
      <vt:lpstr>What is a Criminal Record Expungement?</vt:lpstr>
      <vt:lpstr>  Types of Criminal Record Expungements  </vt:lpstr>
      <vt:lpstr>Juvenile Record Expungement </vt:lpstr>
      <vt:lpstr>Statuary Criminal Record Expungement</vt:lpstr>
      <vt:lpstr> Waiting Periods for Statutory Expungement  </vt:lpstr>
      <vt:lpstr>Cases Without Waiting Periods </vt:lpstr>
      <vt:lpstr>Cases With Waiting Periods</vt:lpstr>
      <vt:lpstr>Felony Convictions</vt:lpstr>
      <vt:lpstr>First Things First: Preliminary Considerations</vt:lpstr>
      <vt:lpstr>Am I Eligible For Expungement?</vt:lpstr>
      <vt:lpstr>Am I Eligible for Expungement?</vt:lpstr>
      <vt:lpstr>Am I Eligible for Expungement?</vt:lpstr>
      <vt:lpstr>Am I eligible for Expungement? </vt:lpstr>
      <vt:lpstr>Am I eligible for Expungement? </vt:lpstr>
      <vt:lpstr>Am I eligible for Expungement?</vt:lpstr>
      <vt:lpstr>Statutory Expungement Factors</vt:lpstr>
      <vt:lpstr>Statutory Expungement Factors</vt:lpstr>
      <vt:lpstr>PowerPoint Presentation</vt:lpstr>
      <vt:lpstr>Steps to Filing an Expungement</vt:lpstr>
      <vt:lpstr>PowerPoint Presentation</vt:lpstr>
      <vt:lpstr>Where to Get Help</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Eviction Expungements</dc:title>
  <dc:creator>Kristin Holmes</dc:creator>
  <cp:lastModifiedBy>Sandberg, Heidi M (DHS)</cp:lastModifiedBy>
  <cp:revision>22</cp:revision>
  <dcterms:created xsi:type="dcterms:W3CDTF">2018-02-05T18:25:58Z</dcterms:created>
  <dcterms:modified xsi:type="dcterms:W3CDTF">2018-06-18T20:51:42Z</dcterms:modified>
</cp:coreProperties>
</file>